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6" r:id="rId7"/>
    <p:sldId id="267" r:id="rId8"/>
    <p:sldId id="268" r:id="rId9"/>
    <p:sldId id="260" r:id="rId10"/>
    <p:sldId id="261" r:id="rId11"/>
    <p:sldId id="269" r:id="rId12"/>
    <p:sldId id="270" r:id="rId13"/>
    <p:sldId id="271" r:id="rId14"/>
    <p:sldId id="272" r:id="rId15"/>
    <p:sldId id="263" r:id="rId16"/>
    <p:sldId id="26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2"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C735E767-ED19-46AE-91B6-91B11F0AEDED}" type="datetimeFigureOut">
              <a:rPr lang="ru-RU" smtClean="0"/>
              <a:pPr/>
              <a:t>14.04.2017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63D51490-57BB-4911-9EA6-D20A9CCE16E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35E767-ED19-46AE-91B6-91B11F0AEDED}" type="datetimeFigureOut">
              <a:rPr lang="ru-RU" smtClean="0"/>
              <a:pPr/>
              <a:t>14.04.2017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D51490-57BB-4911-9EA6-D20A9CCE16E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35E767-ED19-46AE-91B6-91B11F0AEDED}" type="datetimeFigureOut">
              <a:rPr lang="ru-RU" smtClean="0"/>
              <a:pPr/>
              <a:t>14.04.2017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D51490-57BB-4911-9EA6-D20A9CCE16E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C735E767-ED19-46AE-91B6-91B11F0AEDED}" type="datetimeFigureOut">
              <a:rPr lang="ru-RU" smtClean="0"/>
              <a:pPr/>
              <a:t>14.04.2017</a:t>
            </a:fld>
            <a:endParaRPr lang="ru-RU"/>
          </a:p>
        </p:txBody>
      </p:sp>
      <p:sp>
        <p:nvSpPr>
          <p:cNvPr id="9" name="Номер слайда 8"/>
          <p:cNvSpPr>
            <a:spLocks noGrp="1"/>
          </p:cNvSpPr>
          <p:nvPr>
            <p:ph type="sldNum" sz="quarter" idx="15"/>
          </p:nvPr>
        </p:nvSpPr>
        <p:spPr/>
        <p:txBody>
          <a:bodyPr rtlCol="0"/>
          <a:lstStyle/>
          <a:p>
            <a:fld id="{63D51490-57BB-4911-9EA6-D20A9CCE16EA}"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C735E767-ED19-46AE-91B6-91B11F0AEDED}" type="datetimeFigureOut">
              <a:rPr lang="ru-RU" smtClean="0"/>
              <a:pPr/>
              <a:t>14.04.2017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63D51490-57BB-4911-9EA6-D20A9CCE16E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735E767-ED19-46AE-91B6-91B11F0AEDED}" type="datetimeFigureOut">
              <a:rPr lang="ru-RU" smtClean="0"/>
              <a:pPr/>
              <a:t>14.04.2017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D51490-57BB-4911-9EA6-D20A9CCE16EA}"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735E767-ED19-46AE-91B6-91B11F0AEDED}" type="datetimeFigureOut">
              <a:rPr lang="ru-RU" smtClean="0"/>
              <a:pPr/>
              <a:t>14.04.2017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3D51490-57BB-4911-9EA6-D20A9CCE16EA}"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C735E767-ED19-46AE-91B6-91B11F0AEDED}" type="datetimeFigureOut">
              <a:rPr lang="ru-RU" smtClean="0"/>
              <a:pPr/>
              <a:t>14.04.2017</a:t>
            </a:fld>
            <a:endParaRPr lang="ru-RU"/>
          </a:p>
        </p:txBody>
      </p:sp>
      <p:sp>
        <p:nvSpPr>
          <p:cNvPr id="7" name="Номер слайда 6"/>
          <p:cNvSpPr>
            <a:spLocks noGrp="1"/>
          </p:cNvSpPr>
          <p:nvPr>
            <p:ph type="sldNum" sz="quarter" idx="11"/>
          </p:nvPr>
        </p:nvSpPr>
        <p:spPr/>
        <p:txBody>
          <a:bodyPr rtlCol="0"/>
          <a:lstStyle/>
          <a:p>
            <a:fld id="{63D51490-57BB-4911-9EA6-D20A9CCE16EA}"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35E767-ED19-46AE-91B6-91B11F0AEDED}" type="datetimeFigureOut">
              <a:rPr lang="ru-RU" smtClean="0"/>
              <a:pPr/>
              <a:t>14.04.2017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3D51490-57BB-4911-9EA6-D20A9CCE16E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C735E767-ED19-46AE-91B6-91B11F0AEDED}" type="datetimeFigureOut">
              <a:rPr lang="ru-RU" smtClean="0"/>
              <a:pPr/>
              <a:t>14.04.2017</a:t>
            </a:fld>
            <a:endParaRPr lang="ru-RU"/>
          </a:p>
        </p:txBody>
      </p:sp>
      <p:sp>
        <p:nvSpPr>
          <p:cNvPr id="22" name="Номер слайда 21"/>
          <p:cNvSpPr>
            <a:spLocks noGrp="1"/>
          </p:cNvSpPr>
          <p:nvPr>
            <p:ph type="sldNum" sz="quarter" idx="15"/>
          </p:nvPr>
        </p:nvSpPr>
        <p:spPr/>
        <p:txBody>
          <a:bodyPr rtlCol="0"/>
          <a:lstStyle/>
          <a:p>
            <a:fld id="{63D51490-57BB-4911-9EA6-D20A9CCE16EA}"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C735E767-ED19-46AE-91B6-91B11F0AEDED}" type="datetimeFigureOut">
              <a:rPr lang="ru-RU" smtClean="0"/>
              <a:pPr/>
              <a:t>14.04.2017</a:t>
            </a:fld>
            <a:endParaRPr lang="ru-RU"/>
          </a:p>
        </p:txBody>
      </p:sp>
      <p:sp>
        <p:nvSpPr>
          <p:cNvPr id="18" name="Номер слайда 17"/>
          <p:cNvSpPr>
            <a:spLocks noGrp="1"/>
          </p:cNvSpPr>
          <p:nvPr>
            <p:ph type="sldNum" sz="quarter" idx="11"/>
          </p:nvPr>
        </p:nvSpPr>
        <p:spPr/>
        <p:txBody>
          <a:bodyPr rtlCol="0"/>
          <a:lstStyle/>
          <a:p>
            <a:fld id="{63D51490-57BB-4911-9EA6-D20A9CCE16EA}"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735E767-ED19-46AE-91B6-91B11F0AEDED}" type="datetimeFigureOut">
              <a:rPr lang="ru-RU" smtClean="0"/>
              <a:pPr/>
              <a:t>14.04.2017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3D51490-57BB-4911-9EA6-D20A9CCE16E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27784" y="980728"/>
            <a:ext cx="5756176" cy="1971650"/>
          </a:xfrm>
        </p:spPr>
        <p:txBody>
          <a:bodyPr>
            <a:normAutofit/>
          </a:bodyPr>
          <a:lstStyle/>
          <a:p>
            <a:r>
              <a:rPr lang="ru-RU" dirty="0" smtClean="0">
                <a:latin typeface="Times New Roman" pitchFamily="18" charset="0"/>
                <a:cs typeface="Times New Roman" pitchFamily="18" charset="0"/>
              </a:rPr>
              <a:t>Ребёнок  </a:t>
            </a:r>
            <a:r>
              <a:rPr lang="ru-RU" dirty="0" smtClean="0">
                <a:latin typeface="Times New Roman" pitchFamily="18" charset="0"/>
                <a:cs typeface="Times New Roman" pitchFamily="18" charset="0"/>
              </a:rPr>
              <a:t>скрывающийся под маской</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0" dirty="0" smtClean="0">
                <a:solidFill>
                  <a:schemeClr val="tx1"/>
                </a:solidFill>
                <a:latin typeface="Times New Roman" pitchFamily="18" charset="0"/>
                <a:cs typeface="Times New Roman" pitchFamily="18" charset="0"/>
              </a:rPr>
              <a:t> (Методические советы для родителей)</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508104" y="4797152"/>
            <a:ext cx="3272408" cy="1752600"/>
          </a:xfrm>
        </p:spPr>
        <p:txBody>
          <a:bodyPr>
            <a:normAutofit/>
          </a:bodyPr>
          <a:lstStyle/>
          <a:p>
            <a:pPr algn="r"/>
            <a:r>
              <a:rPr lang="ru-RU" sz="2400" dirty="0" smtClean="0">
                <a:solidFill>
                  <a:schemeClr val="tx1"/>
                </a:solidFill>
                <a:latin typeface="Times New Roman" pitchFamily="18" charset="0"/>
                <a:cs typeface="Times New Roman" pitchFamily="18" charset="0"/>
              </a:rPr>
              <a:t>Составитель: социальный педагог, педагог психолог </a:t>
            </a:r>
          </a:p>
          <a:p>
            <a:pPr algn="r"/>
            <a:r>
              <a:rPr lang="ru-RU" sz="2400" dirty="0" smtClean="0">
                <a:solidFill>
                  <a:schemeClr val="tx1"/>
                </a:solidFill>
                <a:latin typeface="Times New Roman" pitchFamily="18" charset="0"/>
                <a:cs typeface="Times New Roman" pitchFamily="18" charset="0"/>
              </a:rPr>
              <a:t>Шульга Е.В</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9218" name="Picture 2" descr="https://vtemu.by/wp-content/uploads/2014/11/202.jpg"/>
          <p:cNvPicPr>
            <a:picLocks noChangeAspect="1" noChangeArrowheads="1"/>
          </p:cNvPicPr>
          <p:nvPr/>
        </p:nvPicPr>
        <p:blipFill>
          <a:blip r:embed="rId2" cstate="print"/>
          <a:srcRect/>
          <a:stretch>
            <a:fillRect/>
          </a:stretch>
        </p:blipFill>
        <p:spPr bwMode="auto">
          <a:xfrm>
            <a:off x="251520" y="3573016"/>
            <a:ext cx="4833413" cy="302433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850106"/>
          </a:xfrm>
        </p:spPr>
        <p:txBody>
          <a:bodyPr>
            <a:noAutofit/>
          </a:bodyPr>
          <a:lstStyle/>
          <a:p>
            <a:pPr algn="ctr"/>
            <a:r>
              <a:rPr lang="ru-RU" sz="3200" b="1" dirty="0" smtClean="0">
                <a:solidFill>
                  <a:srgbClr val="7030A0"/>
                </a:solidFill>
                <a:latin typeface="Times New Roman" pitchFamily="18" charset="0"/>
                <a:cs typeface="Times New Roman" pitchFamily="18" charset="0"/>
              </a:rPr>
              <a:t>Эффективное взаимодействие</a:t>
            </a:r>
            <a:br>
              <a:rPr lang="ru-RU" sz="3200" b="1" dirty="0" smtClean="0">
                <a:solidFill>
                  <a:srgbClr val="7030A0"/>
                </a:solidFill>
                <a:latin typeface="Times New Roman" pitchFamily="18" charset="0"/>
                <a:cs typeface="Times New Roman" pitchFamily="18" charset="0"/>
              </a:rPr>
            </a:br>
            <a:endParaRPr lang="ru-RU" sz="3200" b="1" dirty="0">
              <a:solidFill>
                <a:srgbClr val="7030A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836712"/>
            <a:ext cx="7787208" cy="5637240"/>
          </a:xfrm>
        </p:spPr>
        <p:txBody>
          <a:bodyPr>
            <a:normAutofit/>
          </a:bodyPr>
          <a:lstStyle/>
          <a:p>
            <a:pPr algn="ctr">
              <a:buFont typeface="Wingdings" pitchFamily="2" charset="2"/>
              <a:buChar char="v"/>
            </a:pPr>
            <a:endParaRPr lang="ru-RU" b="1" i="1" dirty="0" smtClean="0"/>
          </a:p>
          <a:p>
            <a:pPr algn="ctr">
              <a:buFont typeface="Wingdings" pitchFamily="2" charset="2"/>
              <a:buChar char="v"/>
            </a:pPr>
            <a:r>
              <a:rPr lang="ru-RU" b="1" i="1" dirty="0" smtClean="0"/>
              <a:t>Формируйте </a:t>
            </a:r>
            <a:r>
              <a:rPr lang="ru-RU" b="1" i="1" dirty="0" smtClean="0"/>
              <a:t>отношение к ошибке как к нормальному и нужному явлению.</a:t>
            </a:r>
            <a:endParaRPr lang="ru-RU" b="1" dirty="0" smtClean="0"/>
          </a:p>
          <a:p>
            <a:endParaRPr lang="ru-RU" dirty="0" smtClean="0"/>
          </a:p>
          <a:p>
            <a:pPr>
              <a:buNone/>
            </a:pPr>
            <a:r>
              <a:rPr lang="ru-RU" dirty="0" smtClean="0"/>
              <a:t>Страх </a:t>
            </a:r>
            <a:r>
              <a:rPr lang="ru-RU" dirty="0" smtClean="0"/>
              <a:t>совершить ошибку — вот что «</a:t>
            </a:r>
            <a:r>
              <a:rPr lang="ru-RU" dirty="0" smtClean="0"/>
              <a:t>заталкивает»</a:t>
            </a:r>
          </a:p>
          <a:p>
            <a:pPr>
              <a:buNone/>
            </a:pPr>
            <a:r>
              <a:rPr lang="ru-RU" dirty="0" smtClean="0"/>
              <a:t>детей </a:t>
            </a:r>
            <a:r>
              <a:rPr lang="ru-RU" dirty="0" smtClean="0"/>
              <a:t>в рамки поведения, избегающего </a:t>
            </a:r>
            <a:r>
              <a:rPr lang="ru-RU" dirty="0" smtClean="0"/>
              <a:t>неудач.</a:t>
            </a:r>
          </a:p>
          <a:p>
            <a:pPr>
              <a:buNone/>
            </a:pPr>
            <a:r>
              <a:rPr lang="ru-RU" dirty="0" smtClean="0"/>
              <a:t>Они </a:t>
            </a:r>
            <a:r>
              <a:rPr lang="ru-RU" dirty="0" smtClean="0"/>
              <a:t>интерпретируют каждую ошибку, не </a:t>
            </a:r>
            <a:r>
              <a:rPr lang="ru-RU" dirty="0" smtClean="0"/>
              <a:t>важно,</a:t>
            </a:r>
          </a:p>
          <a:p>
            <a:pPr>
              <a:buNone/>
            </a:pPr>
            <a:r>
              <a:rPr lang="ru-RU" dirty="0" smtClean="0"/>
              <a:t>большую </a:t>
            </a:r>
            <a:r>
              <a:rPr lang="ru-RU" dirty="0" smtClean="0"/>
              <a:t>или маленькую, как доказательство </a:t>
            </a:r>
            <a:r>
              <a:rPr lang="ru-RU" dirty="0" smtClean="0"/>
              <a:t>того,</a:t>
            </a:r>
          </a:p>
          <a:p>
            <a:pPr>
              <a:buNone/>
            </a:pPr>
            <a:r>
              <a:rPr lang="ru-RU" dirty="0" smtClean="0"/>
              <a:t>что </a:t>
            </a:r>
            <a:r>
              <a:rPr lang="ru-RU" dirty="0" smtClean="0"/>
              <a:t>они вообще ничего не могут делать </a:t>
            </a:r>
            <a:r>
              <a:rPr lang="ru-RU" dirty="0" smtClean="0"/>
              <a:t>правильно.</a:t>
            </a:r>
          </a:p>
          <a:p>
            <a:pPr>
              <a:buNone/>
            </a:pPr>
            <a:r>
              <a:rPr lang="ru-RU" dirty="0" smtClean="0"/>
              <a:t>Важно </a:t>
            </a:r>
            <a:r>
              <a:rPr lang="ru-RU" dirty="0" smtClean="0"/>
              <a:t>научить их рассматривать ошибки </a:t>
            </a:r>
            <a:r>
              <a:rPr lang="ru-RU" dirty="0" smtClean="0"/>
              <a:t>как</a:t>
            </a:r>
          </a:p>
          <a:p>
            <a:pPr>
              <a:buNone/>
            </a:pPr>
            <a:r>
              <a:rPr lang="ru-RU" dirty="0" smtClean="0"/>
              <a:t>необходимую </a:t>
            </a:r>
            <a:r>
              <a:rPr lang="ru-RU" dirty="0" smtClean="0"/>
              <a:t>часть процесса обучения. </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980728"/>
            <a:ext cx="7467600" cy="5493224"/>
          </a:xfrm>
        </p:spPr>
        <p:txBody>
          <a:bodyPr/>
          <a:lstStyle/>
          <a:p>
            <a:pPr>
              <a:buNone/>
            </a:pPr>
            <a:r>
              <a:rPr lang="ru-RU" sz="3200" dirty="0" smtClean="0">
                <a:latin typeface="Times New Roman" pitchFamily="18" charset="0"/>
                <a:cs typeface="Times New Roman" pitchFamily="18" charset="0"/>
              </a:rPr>
              <a:t>Этого можно добиться такими приемами:</a:t>
            </a:r>
          </a:p>
          <a:p>
            <a:pPr lvl="0">
              <a:buFont typeface="Wingdings" pitchFamily="2" charset="2"/>
              <a:buChar char="v"/>
            </a:pPr>
            <a:r>
              <a:rPr lang="ru-RU" sz="3200" dirty="0" smtClean="0">
                <a:latin typeface="Times New Roman" pitchFamily="18" charset="0"/>
                <a:cs typeface="Times New Roman" pitchFamily="18" charset="0"/>
              </a:rPr>
              <a:t>рассказывайте о возможных, типичных ошибках;</a:t>
            </a:r>
          </a:p>
          <a:p>
            <a:pPr lvl="0">
              <a:buFont typeface="Wingdings" pitchFamily="2" charset="2"/>
              <a:buChar char="v"/>
            </a:pPr>
            <a:r>
              <a:rPr lang="ru-RU" sz="3200" dirty="0" smtClean="0">
                <a:latin typeface="Times New Roman" pitchFamily="18" charset="0"/>
                <a:cs typeface="Times New Roman" pitchFamily="18" charset="0"/>
              </a:rPr>
              <a:t>показывайте ценность ошибки как попытки выполнить задание (отрицательный результат — тоже результат);</a:t>
            </a:r>
          </a:p>
          <a:p>
            <a:pPr lvl="0">
              <a:buFont typeface="Wingdings" pitchFamily="2" charset="2"/>
              <a:buChar char="v"/>
            </a:pPr>
            <a:r>
              <a:rPr lang="ru-RU" sz="3200" dirty="0" smtClean="0">
                <a:latin typeface="Times New Roman" pitchFamily="18" charset="0"/>
                <a:cs typeface="Times New Roman" pitchFamily="18" charset="0"/>
              </a:rPr>
              <a:t>минимизируйте последствия от сделанных ошибок.</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76672"/>
            <a:ext cx="8003232" cy="5997280"/>
          </a:xfrm>
        </p:spPr>
        <p:txBody>
          <a:bodyPr>
            <a:normAutofit lnSpcReduction="10000"/>
          </a:bodyPr>
          <a:lstStyle/>
          <a:p>
            <a:pPr algn="ctr">
              <a:buFont typeface="Wingdings" pitchFamily="2" charset="2"/>
              <a:buChar char="v"/>
            </a:pPr>
            <a:r>
              <a:rPr lang="ru-RU" i="1" dirty="0" smtClean="0"/>
              <a:t> </a:t>
            </a:r>
            <a:r>
              <a:rPr lang="ru-RU" b="1" i="1" dirty="0" smtClean="0"/>
              <a:t>Учите детей умению позитивно рассказывать о себе и о том, что они делают.</a:t>
            </a:r>
            <a:endParaRPr lang="ru-RU" b="1" dirty="0" smtClean="0"/>
          </a:p>
          <a:p>
            <a:pPr>
              <a:buNone/>
            </a:pPr>
            <a:r>
              <a:rPr lang="ru-RU" dirty="0" smtClean="0"/>
              <a:t>    Ищите два «плюса» на каждый «минус». Введите правило: когда услышите, что ребенок негативно высказывается о себе и своей несостоятельности,  вслух скажите о его способностях или его работе не менее двух позитивных утверждений. Этот прием помогает детям обращать внимание на те слова, которые они говорят себе. Это также помогает трансформировать негативный образ себя в позитивный. Поначалу дети чувствуют некоторую неловкость, когда слышат о себе хорошее, но... «к хорошему быстро привыкаешь». Одно условие: реплики взрослого должны быть предельно конкретными.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20688"/>
            <a:ext cx="7859216" cy="5853264"/>
          </a:xfrm>
        </p:spPr>
        <p:txBody>
          <a:bodyPr/>
          <a:lstStyle/>
          <a:p>
            <a:pPr marL="457200" indent="-457200" algn="ctr">
              <a:buFont typeface="Wingdings" pitchFamily="2" charset="2"/>
              <a:buChar char="v"/>
            </a:pPr>
            <a:r>
              <a:rPr lang="ru-RU" sz="3200" b="1" i="1" dirty="0" smtClean="0">
                <a:latin typeface="Times New Roman" pitchFamily="18" charset="0"/>
                <a:cs typeface="Times New Roman" pitchFamily="18" charset="0"/>
              </a:rPr>
              <a:t>Концентрация внимания детей на прошлых </a:t>
            </a:r>
            <a:r>
              <a:rPr lang="ru-RU" sz="3200" b="1" i="1" dirty="0" smtClean="0">
                <a:latin typeface="Times New Roman" pitchFamily="18" charset="0"/>
                <a:cs typeface="Times New Roman" pitchFamily="18" charset="0"/>
              </a:rPr>
              <a:t>успехах</a:t>
            </a:r>
          </a:p>
          <a:p>
            <a:pPr>
              <a:buNone/>
            </a:pPr>
            <a:endParaRPr lang="ru-RU" dirty="0" smtClean="0"/>
          </a:p>
          <a:p>
            <a:pPr>
              <a:buNone/>
            </a:pPr>
            <a:r>
              <a:rPr lang="ru-RU" dirty="0" smtClean="0"/>
              <a:t>Каждый </a:t>
            </a:r>
            <a:r>
              <a:rPr lang="ru-RU" dirty="0" smtClean="0"/>
              <a:t>ребёнок </a:t>
            </a:r>
            <a:r>
              <a:rPr lang="ru-RU" dirty="0" smtClean="0"/>
              <a:t>имеет в своем </a:t>
            </a:r>
            <a:r>
              <a:rPr lang="ru-RU" dirty="0" smtClean="0"/>
              <a:t>опыте</a:t>
            </a:r>
          </a:p>
          <a:p>
            <a:pPr>
              <a:buNone/>
            </a:pPr>
            <a:r>
              <a:rPr lang="ru-RU" dirty="0" smtClean="0"/>
              <a:t>переживание </a:t>
            </a:r>
            <a:r>
              <a:rPr lang="ru-RU" dirty="0" smtClean="0"/>
              <a:t>успеха. Найти такие </a:t>
            </a:r>
            <a:r>
              <a:rPr lang="ru-RU" dirty="0" smtClean="0"/>
              <a:t>примеры</a:t>
            </a:r>
          </a:p>
          <a:p>
            <a:pPr>
              <a:buNone/>
            </a:pPr>
            <a:r>
              <a:rPr lang="ru-RU" dirty="0" smtClean="0"/>
              <a:t>переживания </a:t>
            </a:r>
            <a:r>
              <a:rPr lang="ru-RU" dirty="0" smtClean="0"/>
              <a:t>успеха у детей, </a:t>
            </a:r>
            <a:r>
              <a:rPr lang="ru-RU" dirty="0" smtClean="0"/>
              <a:t>страшащихся</a:t>
            </a:r>
          </a:p>
          <a:p>
            <a:pPr>
              <a:buNone/>
            </a:pPr>
            <a:r>
              <a:rPr lang="ru-RU" dirty="0" smtClean="0"/>
              <a:t>неудачи</a:t>
            </a:r>
            <a:r>
              <a:rPr lang="ru-RU" dirty="0" smtClean="0"/>
              <a:t>, очень важно. Это воспоминание </a:t>
            </a:r>
            <a:r>
              <a:rPr lang="ru-RU" dirty="0" smtClean="0"/>
              <a:t>может</a:t>
            </a:r>
          </a:p>
          <a:p>
            <a:pPr>
              <a:buNone/>
            </a:pPr>
            <a:r>
              <a:rPr lang="ru-RU" dirty="0" smtClean="0"/>
              <a:t>стать </a:t>
            </a:r>
            <a:r>
              <a:rPr lang="ru-RU" dirty="0" smtClean="0"/>
              <a:t>фундаментом для новых достижений.</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48680"/>
            <a:ext cx="8003232" cy="5925272"/>
          </a:xfrm>
        </p:spPr>
        <p:txBody>
          <a:bodyPr/>
          <a:lstStyle/>
          <a:p>
            <a:pPr algn="ctr">
              <a:buFont typeface="Wingdings" pitchFamily="2" charset="2"/>
              <a:buChar char="v"/>
            </a:pPr>
            <a:r>
              <a:rPr lang="ru-RU" sz="3200" b="1" i="1" dirty="0" smtClean="0">
                <a:latin typeface="Times New Roman" pitchFamily="18" charset="0"/>
                <a:cs typeface="Times New Roman" pitchFamily="18" charset="0"/>
              </a:rPr>
              <a:t>Помощь детям в «материализации» своих </a:t>
            </a:r>
            <a:r>
              <a:rPr lang="ru-RU" sz="3200" b="1" i="1" dirty="0" smtClean="0">
                <a:latin typeface="Times New Roman" pitchFamily="18" charset="0"/>
                <a:cs typeface="Times New Roman" pitchFamily="18" charset="0"/>
              </a:rPr>
              <a:t>достижений</a:t>
            </a:r>
          </a:p>
          <a:p>
            <a:pPr algn="ctr">
              <a:buFont typeface="Wingdings" pitchFamily="2" charset="2"/>
              <a:buChar char="v"/>
            </a:pPr>
            <a:endParaRPr lang="ru-RU" b="1" dirty="0" smtClean="0"/>
          </a:p>
          <a:p>
            <a:pPr>
              <a:buNone/>
            </a:pPr>
            <a:r>
              <a:rPr lang="ru-RU" sz="2800" dirty="0" smtClean="0">
                <a:latin typeface="Times New Roman" pitchFamily="18" charset="0"/>
                <a:cs typeface="Times New Roman" pitchFamily="18" charset="0"/>
              </a:rPr>
              <a:t>Для того, чтоб детям наглядно </a:t>
            </a:r>
            <a:r>
              <a:rPr lang="ru-RU" sz="2800" dirty="0" smtClean="0">
                <a:latin typeface="Times New Roman" pitchFamily="18" charset="0"/>
                <a:cs typeface="Times New Roman" pitchFamily="18" charset="0"/>
              </a:rPr>
              <a:t>увидеть</a:t>
            </a:r>
          </a:p>
          <a:p>
            <a:pPr>
              <a:buNone/>
            </a:pPr>
            <a:r>
              <a:rPr lang="ru-RU" sz="2800" dirty="0" smtClean="0">
                <a:latin typeface="Times New Roman" pitchFamily="18" charset="0"/>
                <a:cs typeface="Times New Roman" pitchFamily="18" charset="0"/>
              </a:rPr>
              <a:t>собственное </a:t>
            </a:r>
            <a:r>
              <a:rPr lang="ru-RU" sz="2800" dirty="0" smtClean="0">
                <a:latin typeface="Times New Roman" pitchFamily="18" charset="0"/>
                <a:cs typeface="Times New Roman" pitchFamily="18" charset="0"/>
              </a:rPr>
              <a:t>развитие и рост, </a:t>
            </a:r>
            <a:r>
              <a:rPr lang="ru-RU" sz="2800" dirty="0" smtClean="0">
                <a:latin typeface="Times New Roman" pitchFamily="18" charset="0"/>
                <a:cs typeface="Times New Roman" pitchFamily="18" charset="0"/>
              </a:rPr>
              <a:t>используйте</a:t>
            </a:r>
          </a:p>
          <a:p>
            <a:pPr>
              <a:buNone/>
            </a:pPr>
            <a:r>
              <a:rPr lang="ru-RU" sz="2800" dirty="0" smtClean="0">
                <a:latin typeface="Times New Roman" pitchFamily="18" charset="0"/>
                <a:cs typeface="Times New Roman" pitchFamily="18" charset="0"/>
              </a:rPr>
              <a:t>следующие </a:t>
            </a:r>
            <a:r>
              <a:rPr lang="ru-RU" sz="2800" dirty="0" smtClean="0">
                <a:latin typeface="Times New Roman" pitchFamily="18" charset="0"/>
                <a:cs typeface="Times New Roman" pitchFamily="18" charset="0"/>
              </a:rPr>
              <a:t>идеи:</a:t>
            </a:r>
          </a:p>
          <a:p>
            <a:pPr lvl="0">
              <a:buFont typeface="Wingdings" pitchFamily="2" charset="2"/>
              <a:buChar char="Ø"/>
            </a:pPr>
            <a:r>
              <a:rPr lang="ru-RU" sz="2800" dirty="0" smtClean="0">
                <a:latin typeface="Times New Roman" pitchFamily="18" charset="0"/>
                <a:cs typeface="Times New Roman" pitchFamily="18" charset="0"/>
              </a:rPr>
              <a:t>наклейки или записочки типа «Я могу!»;</a:t>
            </a:r>
          </a:p>
          <a:p>
            <a:pPr lvl="0">
              <a:buFont typeface="Wingdings" pitchFamily="2" charset="2"/>
              <a:buChar char="Ø"/>
            </a:pPr>
            <a:r>
              <a:rPr lang="ru-RU" sz="2800" dirty="0" smtClean="0">
                <a:latin typeface="Times New Roman" pitchFamily="18" charset="0"/>
                <a:cs typeface="Times New Roman" pitchFamily="18" charset="0"/>
              </a:rPr>
              <a:t>альбомы достижений;</a:t>
            </a:r>
          </a:p>
          <a:p>
            <a:pPr lvl="0">
              <a:buFont typeface="Wingdings" pitchFamily="2" charset="2"/>
              <a:buChar char="Ø"/>
            </a:pPr>
            <a:r>
              <a:rPr lang="ru-RU" sz="2800" dirty="0" smtClean="0">
                <a:latin typeface="Times New Roman" pitchFamily="18" charset="0"/>
                <a:cs typeface="Times New Roman" pitchFamily="18" charset="0"/>
              </a:rPr>
              <a:t>рассказы о себе вчерашнем, сегодняшнем, завтрашнем.</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a:r>
            <a:br>
              <a:rPr lang="ru-RU" dirty="0" smtClean="0"/>
            </a:br>
            <a:endParaRPr lang="ru-RU" dirty="0"/>
          </a:p>
        </p:txBody>
      </p:sp>
      <p:sp>
        <p:nvSpPr>
          <p:cNvPr id="3" name="Содержимое 2"/>
          <p:cNvSpPr>
            <a:spLocks noGrp="1"/>
          </p:cNvSpPr>
          <p:nvPr>
            <p:ph sz="quarter" idx="1"/>
          </p:nvPr>
        </p:nvSpPr>
        <p:spPr>
          <a:xfrm>
            <a:off x="457200" y="404664"/>
            <a:ext cx="8229600" cy="5721499"/>
          </a:xfrm>
        </p:spPr>
        <p:txBody>
          <a:bodyPr>
            <a:normAutofit/>
          </a:bodyPr>
          <a:lstStyle/>
          <a:p>
            <a:pPr>
              <a:buNone/>
            </a:pP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Если бы дети слышали и видели признание своих достижений в той же мере, в какой они получают указания на ошибки, они бы не прибегали постоянно к поведению, построенному на страхе неудачи</a:t>
            </a:r>
            <a:r>
              <a:rPr lang="ru-RU" sz="2800" dirty="0" smtClean="0">
                <a:latin typeface="Times New Roman" pitchFamily="18" charset="0"/>
                <a:cs typeface="Times New Roman" pitchFamily="18" charset="0"/>
              </a:rPr>
              <a:t>.</a:t>
            </a:r>
          </a:p>
          <a:p>
            <a:pPr>
              <a:buNone/>
            </a:pP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Успех в любой сфере — неважно, что эта сфера выглядит для нас незначимой — должен быть замечен. </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Получая </a:t>
            </a:r>
            <a:r>
              <a:rPr lang="ru-RU" sz="2800" dirty="0" smtClean="0">
                <a:latin typeface="Times New Roman" pitchFamily="18" charset="0"/>
                <a:cs typeface="Times New Roman" pitchFamily="18" charset="0"/>
              </a:rPr>
              <a:t>признание своего достижения от других, особенно от взрослых, дети «со страхами» начинают чувствовать, что могут успешно взаимодействовать со сверстниками и взрослыми.</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11560" y="476672"/>
            <a:ext cx="8229600" cy="3849291"/>
          </a:xfrm>
        </p:spPr>
        <p:txBody>
          <a:bodyPr>
            <a:normAutofit/>
          </a:bodyPr>
          <a:lstStyle/>
          <a:p>
            <a:pPr algn="ctr">
              <a:buNone/>
            </a:pPr>
            <a:r>
              <a:rPr lang="ru-RU" sz="8000" b="1" i="1" dirty="0" smtClean="0">
                <a:solidFill>
                  <a:srgbClr val="FF0000"/>
                </a:solidFill>
                <a:latin typeface="Times New Roman" pitchFamily="18" charset="0"/>
                <a:cs typeface="Times New Roman" pitchFamily="18" charset="0"/>
              </a:rPr>
              <a:t>УДАЧИ!!!</a:t>
            </a:r>
            <a:endParaRPr lang="ru-RU" sz="8000" b="1" i="1" dirty="0">
              <a:solidFill>
                <a:srgbClr val="FF0000"/>
              </a:solidFill>
              <a:latin typeface="Times New Roman" pitchFamily="18" charset="0"/>
              <a:cs typeface="Times New Roman" pitchFamily="18" charset="0"/>
            </a:endParaRPr>
          </a:p>
        </p:txBody>
      </p:sp>
      <p:pic>
        <p:nvPicPr>
          <p:cNvPr id="1026" name="Picture 2" descr="http://nkozlov.ru/upload/images/0705/0705241219300.jpg"/>
          <p:cNvPicPr>
            <a:picLocks noChangeAspect="1" noChangeArrowheads="1"/>
          </p:cNvPicPr>
          <p:nvPr/>
        </p:nvPicPr>
        <p:blipFill>
          <a:blip r:embed="rId2" cstate="print"/>
          <a:srcRect/>
          <a:stretch>
            <a:fillRect/>
          </a:stretch>
        </p:blipFill>
        <p:spPr bwMode="auto">
          <a:xfrm>
            <a:off x="1331640" y="1988840"/>
            <a:ext cx="6096000" cy="38195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332656"/>
            <a:ext cx="8712968" cy="6264696"/>
          </a:xfrm>
        </p:spPr>
        <p:txBody>
          <a:bodyPr>
            <a:normAutofit/>
          </a:bodyPr>
          <a:lstStyle/>
          <a:p>
            <a:pPr algn="ctr">
              <a:buNone/>
            </a:pPr>
            <a:r>
              <a:rPr lang="ru-RU" b="1" dirty="0" smtClean="0">
                <a:latin typeface="Times New Roman" pitchFamily="18" charset="0"/>
                <a:cs typeface="Times New Roman" pitchFamily="18" charset="0"/>
              </a:rPr>
              <a:t>Уважаемые родители !</a:t>
            </a:r>
          </a:p>
          <a:p>
            <a:pPr>
              <a:buNone/>
            </a:pPr>
            <a:r>
              <a:rPr lang="ru-RU" sz="2800" dirty="0">
                <a:latin typeface="Times New Roman" pitchFamily="18" charset="0"/>
                <a:cs typeface="Times New Roman" pitchFamily="18" charset="0"/>
              </a:rPr>
              <a:t>В</a:t>
            </a:r>
            <a:r>
              <a:rPr lang="ru-RU" sz="2800" dirty="0" smtClean="0">
                <a:latin typeface="Times New Roman" pitchFamily="18" charset="0"/>
                <a:cs typeface="Times New Roman" pitchFamily="18" charset="0"/>
              </a:rPr>
              <a:t> данном учебном году мы будем рассматривать</a:t>
            </a:r>
          </a:p>
          <a:p>
            <a:pPr>
              <a:buNone/>
            </a:pPr>
            <a:r>
              <a:rPr lang="ru-RU" sz="2800" dirty="0" smtClean="0">
                <a:latin typeface="Times New Roman" pitchFamily="18" charset="0"/>
                <a:cs typeface="Times New Roman" pitchFamily="18" charset="0"/>
              </a:rPr>
              <a:t>типологию поведения </a:t>
            </a:r>
            <a:r>
              <a:rPr lang="ru-RU" sz="2800" dirty="0">
                <a:latin typeface="Times New Roman" pitchFamily="18" charset="0"/>
                <a:cs typeface="Times New Roman" pitchFamily="18" charset="0"/>
              </a:rPr>
              <a:t>ребенка Р. </a:t>
            </a:r>
            <a:r>
              <a:rPr lang="ru-RU" sz="2800" dirty="0" err="1">
                <a:latin typeface="Times New Roman" pitchFamily="18" charset="0"/>
                <a:cs typeface="Times New Roman" pitchFamily="18" charset="0"/>
              </a:rPr>
              <a:t>Дрейкурса</a:t>
            </a:r>
            <a:r>
              <a:rPr lang="ru-RU" sz="2800" dirty="0" smtClean="0">
                <a:latin typeface="Times New Roman" pitchFamily="18" charset="0"/>
                <a:cs typeface="Times New Roman" pitchFamily="18" charset="0"/>
              </a:rPr>
              <a:t>.</a:t>
            </a:r>
          </a:p>
          <a:p>
            <a:pPr>
              <a:buNone/>
            </a:pPr>
            <a:r>
              <a:rPr lang="ru-RU" sz="2800" dirty="0" smtClean="0">
                <a:latin typeface="Times New Roman" pitchFamily="18" charset="0"/>
                <a:cs typeface="Times New Roman" pitchFamily="18" charset="0"/>
              </a:rPr>
              <a:t>В данном цикле будет рассмотрено:</a:t>
            </a:r>
          </a:p>
          <a:p>
            <a:pPr>
              <a:buNone/>
            </a:pPr>
            <a:r>
              <a:rPr lang="ru-RU" b="1" dirty="0">
                <a:latin typeface="Times New Roman" pitchFamily="18" charset="0"/>
                <a:cs typeface="Times New Roman" pitchFamily="18" charset="0"/>
              </a:rPr>
              <a:t>1. Клоун или </a:t>
            </a:r>
            <a:r>
              <a:rPr lang="ru-RU" b="1" dirty="0" smtClean="0">
                <a:latin typeface="Times New Roman" pitchFamily="18" charset="0"/>
                <a:cs typeface="Times New Roman" pitchFamily="18" charset="0"/>
              </a:rPr>
              <a:t>шут</a:t>
            </a:r>
            <a:endParaRPr lang="ru-RU" dirty="0">
              <a:latin typeface="Times New Roman" pitchFamily="18" charset="0"/>
              <a:cs typeface="Times New Roman" pitchFamily="18" charset="0"/>
            </a:endParaRPr>
          </a:p>
          <a:p>
            <a:pPr>
              <a:buNone/>
            </a:pPr>
            <a:r>
              <a:rPr lang="ru-RU" b="1" dirty="0">
                <a:latin typeface="Times New Roman" pitchFamily="18" charset="0"/>
                <a:cs typeface="Times New Roman" pitchFamily="18" charset="0"/>
              </a:rPr>
              <a:t>2. Король класса  </a:t>
            </a:r>
            <a:endParaRPr lang="ru-RU" dirty="0">
              <a:latin typeface="Times New Roman" pitchFamily="18" charset="0"/>
              <a:cs typeface="Times New Roman" pitchFamily="18" charset="0"/>
            </a:endParaRPr>
          </a:p>
          <a:p>
            <a:pPr>
              <a:buNone/>
            </a:pPr>
            <a:r>
              <a:rPr lang="ru-RU" b="1" dirty="0">
                <a:latin typeface="Times New Roman" pitchFamily="18" charset="0"/>
                <a:cs typeface="Times New Roman" pitchFamily="18" charset="0"/>
              </a:rPr>
              <a:t>3. </a:t>
            </a:r>
            <a:r>
              <a:rPr lang="ru-RU" b="1" dirty="0" smtClean="0">
                <a:latin typeface="Times New Roman" pitchFamily="18" charset="0"/>
                <a:cs typeface="Times New Roman" pitchFamily="18" charset="0"/>
              </a:rPr>
              <a:t>Мститель</a:t>
            </a:r>
            <a:endParaRPr lang="ru-RU" dirty="0">
              <a:latin typeface="Times New Roman" pitchFamily="18" charset="0"/>
              <a:cs typeface="Times New Roman" pitchFamily="18" charset="0"/>
            </a:endParaRPr>
          </a:p>
          <a:p>
            <a:pPr>
              <a:buNone/>
            </a:pPr>
            <a:r>
              <a:rPr lang="ru-RU" b="1" dirty="0">
                <a:latin typeface="Times New Roman" pitchFamily="18" charset="0"/>
                <a:cs typeface="Times New Roman" pitchFamily="18" charset="0"/>
              </a:rPr>
              <a:t>4. Скрывающийся под </a:t>
            </a:r>
            <a:r>
              <a:rPr lang="ru-RU" b="1" dirty="0" smtClean="0">
                <a:latin typeface="Times New Roman" pitchFamily="18" charset="0"/>
                <a:cs typeface="Times New Roman" pitchFamily="18" charset="0"/>
              </a:rPr>
              <a:t>маской</a:t>
            </a:r>
          </a:p>
          <a:p>
            <a:pPr>
              <a:buNone/>
            </a:pPr>
            <a:endParaRPr lang="ru-RU" b="1" dirty="0" smtClean="0">
              <a:latin typeface="Times New Roman" pitchFamily="18" charset="0"/>
              <a:cs typeface="Times New Roman" pitchFamily="18" charset="0"/>
            </a:endParaRPr>
          </a:p>
          <a:p>
            <a:pPr algn="ctr">
              <a:buNone/>
            </a:pPr>
            <a:r>
              <a:rPr lang="ru-RU" i="1" dirty="0" smtClean="0">
                <a:solidFill>
                  <a:srgbClr val="FF0000"/>
                </a:solidFill>
                <a:latin typeface="Times New Roman" pitchFamily="18" charset="0"/>
                <a:cs typeface="Times New Roman" pitchFamily="18" charset="0"/>
              </a:rPr>
              <a:t>Но не стоит забывать как бы себя не вёл ребёнок, он всегда ищет Вашего внимания и доказательства что его любят!!</a:t>
            </a:r>
            <a:endParaRPr lang="ru-RU" i="1"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b="1" dirty="0" smtClean="0">
                <a:solidFill>
                  <a:srgbClr val="7030A0"/>
                </a:solidFill>
                <a:latin typeface="Times New Roman" pitchFamily="18" charset="0"/>
                <a:cs typeface="Times New Roman" pitchFamily="18" charset="0"/>
              </a:rPr>
              <a:t>        Цель</a:t>
            </a:r>
            <a:r>
              <a:rPr lang="ru-RU" sz="4800" b="1" dirty="0" smtClean="0">
                <a:solidFill>
                  <a:srgbClr val="7030A0"/>
                </a:solidFill>
                <a:latin typeface="Times New Roman" pitchFamily="18" charset="0"/>
                <a:cs typeface="Times New Roman" pitchFamily="18" charset="0"/>
              </a:rPr>
              <a:t>: </a:t>
            </a:r>
            <a:endParaRPr lang="ru-RU" sz="4800" b="1" dirty="0">
              <a:solidFill>
                <a:srgbClr val="7030A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539552" y="1412776"/>
            <a:ext cx="8229600" cy="4525963"/>
          </a:xfrm>
        </p:spPr>
        <p:txBody>
          <a:bodyPr>
            <a:normAutofit/>
          </a:bodyPr>
          <a:lstStyle/>
          <a:p>
            <a:pPr algn="ctr">
              <a:buNone/>
            </a:pPr>
            <a:r>
              <a:rPr lang="ru-RU" sz="3200" b="1" dirty="0" smtClean="0">
                <a:latin typeface="Times New Roman" pitchFamily="18" charset="0"/>
                <a:cs typeface="Times New Roman" pitchFamily="18" charset="0"/>
              </a:rPr>
              <a:t>избежать </a:t>
            </a:r>
            <a:r>
              <a:rPr lang="ru-RU" sz="3200" b="1" dirty="0" smtClean="0">
                <a:latin typeface="Times New Roman" pitchFamily="18" charset="0"/>
                <a:cs typeface="Times New Roman" pitchFamily="18" charset="0"/>
              </a:rPr>
              <a:t>неудачи </a:t>
            </a:r>
            <a:endParaRPr lang="ru-RU" sz="3200" b="1" dirty="0" smtClean="0">
              <a:latin typeface="Times New Roman" pitchFamily="18" charset="0"/>
              <a:cs typeface="Times New Roman" pitchFamily="18" charset="0"/>
            </a:endParaRPr>
          </a:p>
          <a:p>
            <a:pPr algn="ctr">
              <a:buNone/>
            </a:pPr>
            <a:r>
              <a:rPr lang="ru-RU" sz="3200" b="1"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отказывается от работы либо откладывает ее, проявляет пассивность и отстраненность</a:t>
            </a:r>
            <a:r>
              <a:rPr lang="ru-RU" sz="3200" b="1"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pic>
        <p:nvPicPr>
          <p:cNvPr id="7170" name="Picture 2" descr="https://i.ytimg.com/vi/tThxj4sGuAE/hqdefault.jpg"/>
          <p:cNvPicPr>
            <a:picLocks noChangeAspect="1" noChangeArrowheads="1"/>
          </p:cNvPicPr>
          <p:nvPr/>
        </p:nvPicPr>
        <p:blipFill>
          <a:blip r:embed="rId2" cstate="print"/>
          <a:srcRect/>
          <a:stretch>
            <a:fillRect/>
          </a:stretch>
        </p:blipFill>
        <p:spPr bwMode="auto">
          <a:xfrm>
            <a:off x="2987824" y="3789040"/>
            <a:ext cx="3744416" cy="280831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066130"/>
          </a:xfrm>
        </p:spPr>
        <p:txBody>
          <a:bodyPr>
            <a:normAutofit/>
          </a:bodyPr>
          <a:lstStyle/>
          <a:p>
            <a:pPr algn="ctr"/>
            <a:r>
              <a:rPr lang="ru-RU" sz="4800" b="1" dirty="0" smtClean="0">
                <a:solidFill>
                  <a:srgbClr val="7030A0"/>
                </a:solidFill>
                <a:latin typeface="Times New Roman" pitchFamily="18" charset="0"/>
                <a:cs typeface="Times New Roman" pitchFamily="18" charset="0"/>
              </a:rPr>
              <a:t>      Причины</a:t>
            </a:r>
            <a:endParaRPr lang="ru-RU" sz="4800" b="1" dirty="0">
              <a:solidFill>
                <a:srgbClr val="7030A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67544" y="1412776"/>
            <a:ext cx="8352928" cy="4713387"/>
          </a:xfrm>
        </p:spPr>
        <p:txBody>
          <a:bodyPr/>
          <a:lstStyle/>
          <a:p>
            <a:pPr algn="ctr">
              <a:buNone/>
            </a:pPr>
            <a:r>
              <a:rPr lang="ru-RU" sz="3600" b="1" dirty="0" smtClean="0">
                <a:latin typeface="Times New Roman" pitchFamily="18" charset="0"/>
                <a:cs typeface="Times New Roman" pitchFamily="18" charset="0"/>
              </a:rPr>
              <a:t>«</a:t>
            </a:r>
            <a:r>
              <a:rPr lang="ru-RU" sz="3600" dirty="0" smtClean="0">
                <a:latin typeface="Times New Roman" pitchFamily="18" charset="0"/>
                <a:cs typeface="Times New Roman" pitchFamily="18" charset="0"/>
              </a:rPr>
              <a:t>У </a:t>
            </a:r>
            <a:r>
              <a:rPr lang="ru-RU" sz="3600" dirty="0" smtClean="0">
                <a:latin typeface="Times New Roman" pitchFamily="18" charset="0"/>
                <a:cs typeface="Times New Roman" pitchFamily="18" charset="0"/>
              </a:rPr>
              <a:t>меня никогда не получиться так, как надо, поэтому лучше не делать</a:t>
            </a:r>
            <a:r>
              <a:rPr lang="ru-RU" sz="3600" b="1" dirty="0" smtClean="0">
                <a:latin typeface="Times New Roman" pitchFamily="18" charset="0"/>
                <a:cs typeface="Times New Roman" pitchFamily="18" charset="0"/>
              </a:rPr>
              <a:t>»</a:t>
            </a:r>
            <a:endParaRPr lang="ru-RU" sz="3600" dirty="0" smtClean="0">
              <a:latin typeface="Times New Roman" pitchFamily="18" charset="0"/>
              <a:cs typeface="Times New Roman" pitchFamily="18" charset="0"/>
            </a:endParaRPr>
          </a:p>
          <a:p>
            <a:pPr algn="just">
              <a:buNone/>
            </a:pPr>
            <a:endParaRPr lang="ru-RU" b="1" i="1" dirty="0" smtClean="0">
              <a:solidFill>
                <a:srgbClr val="FFFF00"/>
              </a:solidFill>
              <a:latin typeface="Times New Roman" pitchFamily="18" charset="0"/>
              <a:cs typeface="Times New Roman" pitchFamily="18" charset="0"/>
            </a:endParaRPr>
          </a:p>
        </p:txBody>
      </p:sp>
      <p:pic>
        <p:nvPicPr>
          <p:cNvPr id="6146" name="Picture 2" descr="http://www.b17.ru/foto/uploaded/01c7158c7357d1c97cd218bfcbcb8e70.jpg"/>
          <p:cNvPicPr>
            <a:picLocks noChangeAspect="1" noChangeArrowheads="1"/>
          </p:cNvPicPr>
          <p:nvPr/>
        </p:nvPicPr>
        <p:blipFill>
          <a:blip r:embed="rId2" cstate="print"/>
          <a:srcRect/>
          <a:stretch>
            <a:fillRect/>
          </a:stretch>
        </p:blipFill>
        <p:spPr bwMode="auto">
          <a:xfrm>
            <a:off x="1547664" y="2636912"/>
            <a:ext cx="6096000" cy="39433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a:bodyPr>
          <a:lstStyle/>
          <a:p>
            <a:pPr algn="ctr"/>
            <a:r>
              <a:rPr lang="ru-RU" sz="4400" b="1" dirty="0" smtClean="0">
                <a:solidFill>
                  <a:srgbClr val="7030A0"/>
                </a:solidFill>
                <a:latin typeface="Times New Roman" pitchFamily="18" charset="0"/>
                <a:cs typeface="Times New Roman" pitchFamily="18" charset="0"/>
              </a:rPr>
              <a:t>Причины</a:t>
            </a:r>
            <a:endParaRPr lang="ru-RU" sz="4400" b="1" dirty="0"/>
          </a:p>
        </p:txBody>
      </p:sp>
      <p:sp>
        <p:nvSpPr>
          <p:cNvPr id="3" name="Содержимое 2"/>
          <p:cNvSpPr>
            <a:spLocks noGrp="1"/>
          </p:cNvSpPr>
          <p:nvPr>
            <p:ph sz="quarter" idx="1"/>
          </p:nvPr>
        </p:nvSpPr>
        <p:spPr>
          <a:xfrm>
            <a:off x="457200" y="1340768"/>
            <a:ext cx="8229600" cy="5184576"/>
          </a:xfrm>
        </p:spPr>
        <p:txBody>
          <a:bodyPr>
            <a:normAutofit lnSpcReduction="10000"/>
          </a:bodyPr>
          <a:lstStyle/>
          <a:p>
            <a:pPr algn="ctr">
              <a:buFont typeface="Wingdings" pitchFamily="2" charset="2"/>
              <a:buChar char="v"/>
            </a:pPr>
            <a:r>
              <a:rPr lang="ru-RU" sz="3500" b="1" i="1" dirty="0" smtClean="0">
                <a:latin typeface="Times New Roman" pitchFamily="18" charset="0"/>
                <a:cs typeface="Times New Roman" pitchFamily="18" charset="0"/>
              </a:rPr>
              <a:t>Отношения </a:t>
            </a:r>
            <a:r>
              <a:rPr lang="ru-RU" sz="3500" b="1" i="1" dirty="0" smtClean="0">
                <a:latin typeface="Times New Roman" pitchFamily="18" charset="0"/>
                <a:cs typeface="Times New Roman" pitchFamily="18" charset="0"/>
              </a:rPr>
              <a:t>по типу «красного карандаша»</a:t>
            </a:r>
            <a:endParaRPr lang="ru-RU" sz="3500" b="1"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Стиль </a:t>
            </a:r>
            <a:r>
              <a:rPr lang="ru-RU" dirty="0" smtClean="0">
                <a:latin typeface="Times New Roman" pitchFamily="18" charset="0"/>
                <a:cs typeface="Times New Roman" pitchFamily="18" charset="0"/>
              </a:rPr>
              <a:t>«красного карандаша» означает, что взрослый </a:t>
            </a:r>
            <a:r>
              <a:rPr lang="ru-RU" dirty="0" smtClean="0">
                <a:latin typeface="Times New Roman" pitchFamily="18" charset="0"/>
                <a:cs typeface="Times New Roman" pitchFamily="18" charset="0"/>
              </a:rPr>
              <a:t>в основном </a:t>
            </a:r>
            <a:r>
              <a:rPr lang="ru-RU" dirty="0" smtClean="0">
                <a:latin typeface="Times New Roman" pitchFamily="18" charset="0"/>
                <a:cs typeface="Times New Roman" pitchFamily="18" charset="0"/>
              </a:rPr>
              <a:t>занимается тем, что указывает </a:t>
            </a:r>
            <a:r>
              <a:rPr lang="ru-RU" dirty="0" smtClean="0">
                <a:latin typeface="Times New Roman" pitchFamily="18" charset="0"/>
                <a:cs typeface="Times New Roman" pitchFamily="18" charset="0"/>
              </a:rPr>
              <a:t>на ошибки </a:t>
            </a:r>
            <a:r>
              <a:rPr lang="ru-RU" dirty="0" smtClean="0">
                <a:latin typeface="Times New Roman" pitchFamily="18" charset="0"/>
                <a:cs typeface="Times New Roman" pitchFamily="18" charset="0"/>
              </a:rPr>
              <a:t> ребёнка, не обращая внимания на его удачи </a:t>
            </a:r>
            <a:r>
              <a:rPr lang="ru-RU" dirty="0" smtClean="0">
                <a:latin typeface="Times New Roman" pitchFamily="18" charset="0"/>
                <a:cs typeface="Times New Roman" pitchFamily="18" charset="0"/>
              </a:rPr>
              <a:t>и достижения</a:t>
            </a:r>
            <a:r>
              <a:rPr lang="ru-RU" dirty="0" smtClean="0">
                <a:latin typeface="Times New Roman" pitchFamily="18" charset="0"/>
                <a:cs typeface="Times New Roman" pitchFamily="18" charset="0"/>
              </a:rPr>
              <a:t>. Существует широко распространенное </a:t>
            </a:r>
            <a:r>
              <a:rPr lang="ru-RU" dirty="0" smtClean="0">
                <a:latin typeface="Times New Roman" pitchFamily="18" charset="0"/>
                <a:cs typeface="Times New Roman" pitchFamily="18" charset="0"/>
              </a:rPr>
              <a:t>заблуждение</a:t>
            </a:r>
            <a:r>
              <a:rPr lang="ru-RU" dirty="0" smtClean="0">
                <a:latin typeface="Times New Roman" pitchFamily="18" charset="0"/>
                <a:cs typeface="Times New Roman" pitchFamily="18" charset="0"/>
              </a:rPr>
              <a:t>, что если указать ребёнку (да и взрослому) на его ошибки, у него возникнет мотивация не повторять их, а стремиться стать лучше, успешнее. На самом деле, происходит обратное: чтобы у детей появился мотив изменить своё поведение, их внимание должно быть направлено на то, что им удается в этой области.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60648"/>
            <a:ext cx="8229600" cy="6264696"/>
          </a:xfrm>
        </p:spPr>
        <p:txBody>
          <a:bodyPr>
            <a:normAutofit lnSpcReduction="10000"/>
          </a:bodyPr>
          <a:lstStyle/>
          <a:p>
            <a:pPr algn="ctr">
              <a:buFont typeface="Wingdings" pitchFamily="2" charset="2"/>
              <a:buChar char="v"/>
            </a:pPr>
            <a:r>
              <a:rPr lang="ru-RU" sz="3600" b="1" i="1" dirty="0" smtClean="0">
                <a:latin typeface="Times New Roman" pitchFamily="18" charset="0"/>
                <a:cs typeface="Times New Roman" pitchFamily="18" charset="0"/>
              </a:rPr>
              <a:t>Неоправданно </a:t>
            </a:r>
            <a:r>
              <a:rPr lang="ru-RU" sz="3600" b="1" i="1" dirty="0" smtClean="0">
                <a:latin typeface="Times New Roman" pitchFamily="18" charset="0"/>
                <a:cs typeface="Times New Roman" pitchFamily="18" charset="0"/>
              </a:rPr>
              <a:t>высокие </a:t>
            </a:r>
            <a:r>
              <a:rPr lang="ru-RU" sz="3600" b="1" i="1" dirty="0" smtClean="0">
                <a:latin typeface="Times New Roman" pitchFamily="18" charset="0"/>
                <a:cs typeface="Times New Roman" pitchFamily="18" charset="0"/>
              </a:rPr>
              <a:t>ожидания</a:t>
            </a:r>
          </a:p>
          <a:p>
            <a:pPr algn="ctr">
              <a:buNone/>
            </a:pPr>
            <a:endParaRPr lang="ru-RU" b="1"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Когда родители или воспитатели необоснованно требовательны к ребёнку, ожидают высоких успехов и достижений, можно вскоре ждать поведения, направленного на избегание </a:t>
            </a:r>
            <a:r>
              <a:rPr lang="ru-RU" dirty="0" smtClean="0">
                <a:latin typeface="Times New Roman" pitchFamily="18" charset="0"/>
                <a:cs typeface="Times New Roman" pitchFamily="18" charset="0"/>
              </a:rPr>
              <a:t>неудачи. Дети</a:t>
            </a:r>
            <a:r>
              <a:rPr lang="ru-RU" dirty="0" smtClean="0">
                <a:latin typeface="Times New Roman" pitchFamily="18" charset="0"/>
                <a:cs typeface="Times New Roman" pitchFamily="18" charset="0"/>
              </a:rPr>
              <a:t>, осознавшие, что они не могут достичь поставленной перед ними цели, просто перестают пытаться. Они ведь не могут дать оценку самим целям, обосновать их завышенный характер, объяснить взрослым, что эти цели плохо соотносятся с реальными возможностями самих детей. Дети просто перестают напрягаться. Им удобнее слыть ленивыми, «</a:t>
            </a:r>
            <a:r>
              <a:rPr lang="ru-RU" dirty="0" err="1" smtClean="0">
                <a:latin typeface="Times New Roman" pitchFamily="18" charset="0"/>
                <a:cs typeface="Times New Roman" pitchFamily="18" charset="0"/>
              </a:rPr>
              <a:t>пофигистами</a:t>
            </a:r>
            <a:r>
              <a:rPr lang="ru-RU" dirty="0" smtClean="0">
                <a:latin typeface="Times New Roman" pitchFamily="18" charset="0"/>
                <a:cs typeface="Times New Roman" pitchFamily="18" charset="0"/>
              </a:rPr>
              <a:t>», чем оказаться в разряде «тупых» или «неудачников», пытаясь работать и не достигать желаемого. Они видят сверстников, братьев и сестер, которые легко достигают успеха, и, сравнивая себя с ними,  прекращают прикладывать усилия.</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48680"/>
            <a:ext cx="8003232" cy="5925272"/>
          </a:xfrm>
        </p:spPr>
        <p:txBody>
          <a:bodyPr/>
          <a:lstStyle/>
          <a:p>
            <a:pPr algn="ctr">
              <a:buFont typeface="Wingdings" pitchFamily="2" charset="2"/>
              <a:buChar char="v"/>
            </a:pPr>
            <a:r>
              <a:rPr lang="ru-RU" sz="3200" b="1" i="1" dirty="0" err="1" smtClean="0">
                <a:latin typeface="Times New Roman" pitchFamily="18" charset="0"/>
                <a:cs typeface="Times New Roman" pitchFamily="18" charset="0"/>
              </a:rPr>
              <a:t>Перфекционизм</a:t>
            </a:r>
            <a:r>
              <a:rPr lang="ru-RU" sz="3200" b="1" i="1" dirty="0" smtClean="0">
                <a:latin typeface="Times New Roman" pitchFamily="18" charset="0"/>
                <a:cs typeface="Times New Roman" pitchFamily="18" charset="0"/>
              </a:rPr>
              <a:t> (требование от себя совершенства</a:t>
            </a:r>
            <a:r>
              <a:rPr lang="ru-RU" sz="3200" b="1" i="1" dirty="0" smtClean="0">
                <a:latin typeface="Times New Roman" pitchFamily="18" charset="0"/>
                <a:cs typeface="Times New Roman" pitchFamily="18" charset="0"/>
              </a:rPr>
              <a:t>)</a:t>
            </a:r>
          </a:p>
          <a:p>
            <a:pPr>
              <a:buNone/>
            </a:pPr>
            <a:endParaRPr lang="ru-RU" dirty="0" smtClean="0"/>
          </a:p>
          <a:p>
            <a:pPr>
              <a:buNone/>
            </a:pPr>
            <a:r>
              <a:rPr lang="ru-RU" sz="2800" dirty="0" smtClean="0">
                <a:latin typeface="Times New Roman" pitchFamily="18" charset="0"/>
                <a:cs typeface="Times New Roman" pitchFamily="18" charset="0"/>
              </a:rPr>
              <a:t>Такие дети не могут согласиться с тем, что ошибка — это нормальная часть процесса обучения. Для них это трагедия, избегать которую следует любой ценой.  Дети не пытаются, не пробуют себя в чем-то новом, так как верят, что для них подходит лишь отличный результат. Там, где такой высокий результат сразу не гарантирован, им делать нечего.</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20688"/>
            <a:ext cx="8075240" cy="5853264"/>
          </a:xfrm>
        </p:spPr>
        <p:txBody>
          <a:bodyPr/>
          <a:lstStyle/>
          <a:p>
            <a:pPr algn="ctr">
              <a:buFont typeface="Wingdings" pitchFamily="2" charset="2"/>
              <a:buChar char="v"/>
            </a:pPr>
            <a:r>
              <a:rPr lang="ru-RU" sz="3200" b="1" i="1" dirty="0" smtClean="0">
                <a:latin typeface="Times New Roman" pitchFamily="18" charset="0"/>
                <a:cs typeface="Times New Roman" pitchFamily="18" charset="0"/>
              </a:rPr>
              <a:t>Упор на </a:t>
            </a:r>
            <a:r>
              <a:rPr lang="ru-RU" sz="3200" b="1" i="1" dirty="0" smtClean="0">
                <a:latin typeface="Times New Roman" pitchFamily="18" charset="0"/>
                <a:cs typeface="Times New Roman" pitchFamily="18" charset="0"/>
              </a:rPr>
              <a:t>соревнование</a:t>
            </a:r>
          </a:p>
          <a:p>
            <a:pPr algn="ctr">
              <a:buFont typeface="Wingdings" pitchFamily="2" charset="2"/>
              <a:buChar char="v"/>
            </a:pPr>
            <a:endParaRPr lang="ru-RU" sz="3200" b="1" i="1"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Упор на соревнование — еще одна причина избегающего неудачи поведения. Если ставить каждого ребенка перед выбором: быть ли ему победителем или проигравшим, то очевидно, что некоторые из них выберут — не играть вообще. Некоторые взрослые считают, что мотивация достижения заставит ребенка усерднее трудиться и поможет ему не проигрывать в жизненных ситуациях в будущем.</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008112"/>
          </a:xfrm>
        </p:spPr>
        <p:txBody>
          <a:bodyPr>
            <a:normAutofit fontScale="90000"/>
          </a:bodyPr>
          <a:lstStyle/>
          <a:p>
            <a:pPr algn="ctr"/>
            <a:r>
              <a:rPr lang="ru-RU" dirty="0" smtClean="0">
                <a:solidFill>
                  <a:srgbClr val="7030A0"/>
                </a:solidFill>
              </a:rPr>
              <a:t/>
            </a:r>
            <a:br>
              <a:rPr lang="ru-RU" dirty="0" smtClean="0">
                <a:solidFill>
                  <a:srgbClr val="7030A0"/>
                </a:solidFill>
              </a:rPr>
            </a:br>
            <a:r>
              <a:rPr lang="ru-RU" sz="4000" b="1" dirty="0" smtClean="0">
                <a:solidFill>
                  <a:srgbClr val="7030A0"/>
                </a:solidFill>
                <a:latin typeface="Times New Roman" pitchFamily="18" charset="0"/>
                <a:cs typeface="Times New Roman" pitchFamily="18" charset="0"/>
              </a:rPr>
              <a:t>Реакция взрослого</a:t>
            </a:r>
            <a:endParaRPr lang="ru-RU" sz="4000" b="1" dirty="0">
              <a:solidFill>
                <a:srgbClr val="7030A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pPr algn="ctr">
              <a:buNone/>
            </a:pPr>
            <a:r>
              <a:rPr lang="ru-RU" dirty="0" smtClean="0">
                <a:latin typeface="Times New Roman" pitchFamily="18" charset="0"/>
                <a:cs typeface="Times New Roman" pitchFamily="18" charset="0"/>
              </a:rPr>
              <a:t>Отчаяние, беспомощность, желание опустить </a:t>
            </a:r>
            <a:r>
              <a:rPr lang="ru-RU" dirty="0" smtClean="0">
                <a:latin typeface="Times New Roman" pitchFamily="18" charset="0"/>
                <a:cs typeface="Times New Roman" pitchFamily="18" charset="0"/>
              </a:rPr>
              <a:t>руки</a:t>
            </a:r>
            <a:endParaRPr lang="ru-RU" dirty="0" smtClean="0">
              <a:latin typeface="Times New Roman" pitchFamily="18" charset="0"/>
              <a:cs typeface="Times New Roman" pitchFamily="18" charset="0"/>
            </a:endParaRPr>
          </a:p>
          <a:p>
            <a:pPr algn="ctr">
              <a:buNone/>
            </a:pPr>
            <a:endParaRPr lang="ru-RU" dirty="0">
              <a:latin typeface="Times New Roman" pitchFamily="18" charset="0"/>
              <a:cs typeface="Times New Roman" pitchFamily="18" charset="0"/>
            </a:endParaRPr>
          </a:p>
        </p:txBody>
      </p:sp>
      <p:pic>
        <p:nvPicPr>
          <p:cNvPr id="5122" name="Picture 2" descr="http://supruzhestwo.ru/wp-content/uploads/2015/03/423.jpg"/>
          <p:cNvPicPr>
            <a:picLocks noChangeAspect="1" noChangeArrowheads="1"/>
          </p:cNvPicPr>
          <p:nvPr/>
        </p:nvPicPr>
        <p:blipFill>
          <a:blip r:embed="rId2" cstate="print"/>
          <a:srcRect/>
          <a:stretch>
            <a:fillRect/>
          </a:stretch>
        </p:blipFill>
        <p:spPr bwMode="auto">
          <a:xfrm>
            <a:off x="1763688" y="2237246"/>
            <a:ext cx="5760640" cy="406145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503</TotalTime>
  <Words>551</Words>
  <Application>Microsoft Office PowerPoint</Application>
  <PresentationFormat>Экран (4:3)</PresentationFormat>
  <Paragraphs>70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Эркер</vt:lpstr>
      <vt:lpstr>Ребёнок  скрывающийся под маской  (Методические советы для родителей)</vt:lpstr>
      <vt:lpstr>Слайд 2</vt:lpstr>
      <vt:lpstr>        Цель: </vt:lpstr>
      <vt:lpstr>      Причины</vt:lpstr>
      <vt:lpstr>Причины</vt:lpstr>
      <vt:lpstr>Слайд 6</vt:lpstr>
      <vt:lpstr>Слайд 7</vt:lpstr>
      <vt:lpstr>Слайд 8</vt:lpstr>
      <vt:lpstr> Реакция взрослого</vt:lpstr>
      <vt:lpstr>Эффективное взаимодействие </vt:lpstr>
      <vt:lpstr>Слайд 11</vt:lpstr>
      <vt:lpstr>Слайд 12</vt:lpstr>
      <vt:lpstr>Слайд 13</vt:lpstr>
      <vt:lpstr>Слайд 14</vt:lpstr>
      <vt:lpstr> </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Ребёнок клоун</dc:title>
  <dc:creator>НАТАЛЬЯ</dc:creator>
  <cp:lastModifiedBy>НАТАЛЬЯ</cp:lastModifiedBy>
  <cp:revision>51</cp:revision>
  <dcterms:created xsi:type="dcterms:W3CDTF">2016-09-24T06:30:47Z</dcterms:created>
  <dcterms:modified xsi:type="dcterms:W3CDTF">2017-04-14T13:34:30Z</dcterms:modified>
</cp:coreProperties>
</file>