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60" r:id="rId5"/>
    <p:sldId id="259" r:id="rId6"/>
    <p:sldId id="270" r:id="rId7"/>
    <p:sldId id="271" r:id="rId8"/>
    <p:sldId id="272" r:id="rId9"/>
    <p:sldId id="273" r:id="rId10"/>
    <p:sldId id="269" r:id="rId11"/>
    <p:sldId id="261" r:id="rId12"/>
    <p:sldId id="262" r:id="rId13"/>
    <p:sldId id="263" r:id="rId14"/>
    <p:sldId id="267" r:id="rId15"/>
    <p:sldId id="264" r:id="rId16"/>
    <p:sldId id="265"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C2A30BCE-91EB-4416-A549-BF23B05931E9}" type="datetimeFigureOut">
              <a:rPr lang="ru-RU" smtClean="0"/>
              <a:pPr>
                <a:defRPr/>
              </a:pPr>
              <a:t>28.11.2017</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BBFA6BBD-7D02-4057-93E0-9C4D69F2531B}"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7935E88D-64ED-4C2D-AAF1-4231A498C618}" type="datetimeFigureOut">
              <a:rPr lang="ru-RU" smtClean="0"/>
              <a:pPr>
                <a:defRPr/>
              </a:pPr>
              <a:t>28.11.2017</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19637726-A33E-4BFB-828D-1B08D3F95495}"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1CB64A08-A341-4DE9-9C5E-B6B4F71C177F}" type="datetimeFigureOut">
              <a:rPr lang="ru-RU" smtClean="0"/>
              <a:pPr>
                <a:defRPr/>
              </a:pPr>
              <a:t>28.11.2017</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EC1F7FA3-F65E-4BE2-B497-CAED3BE10215}" type="slidenum">
              <a:rPr lang="ru-RU" smtClean="0"/>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2D99CDD-AB9B-41C6-8672-FF700373EDC7}" type="datetimeFigureOut">
              <a:rPr lang="ru-RU"/>
              <a:pPr>
                <a:defRPr/>
              </a:pPr>
              <a:t>28.11.2017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068CB31-DCD9-4085-B321-481F297A361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746B75A5-47A8-41E6-B8F5-62DB289004AA}" type="datetimeFigureOut">
              <a:rPr lang="ru-RU" smtClean="0"/>
              <a:pPr>
                <a:defRPr/>
              </a:pPr>
              <a:t>28.11.2017</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8396F556-D395-4F04-9611-679C8DFB71FA}"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DCB6E477-0DBC-429D-B722-85B7DD4BF416}" type="datetimeFigureOut">
              <a:rPr lang="ru-RU" smtClean="0"/>
              <a:pPr>
                <a:defRPr/>
              </a:pPr>
              <a:t>28.11.2017</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BCCE4AD9-8CC3-4F66-85C9-D14A6EAFCC8E}" type="slidenum">
              <a:rPr lang="ru-RU" smtClean="0"/>
              <a:pPr>
                <a:defRPr/>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706CB2A2-A5EC-4277-9C1E-D4EE831894A1}" type="datetimeFigureOut">
              <a:rPr lang="ru-RU" smtClean="0"/>
              <a:pPr>
                <a:defRPr/>
              </a:pPr>
              <a:t>28.11.2017</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D48A59A9-50D7-48C8-8AB8-3252E09E2E97}"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9BE882EB-39CC-4766-BBC4-06CDA6F4A934}" type="datetimeFigureOut">
              <a:rPr lang="ru-RU" smtClean="0"/>
              <a:pPr>
                <a:defRPr/>
              </a:pPr>
              <a:t>28.11.2017</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897C61B5-445D-4E2B-B84D-0C88B477BF9B}"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6D9D055D-CE92-405D-8185-0C5AD090601C}" type="datetimeFigureOut">
              <a:rPr lang="ru-RU" smtClean="0"/>
              <a:pPr>
                <a:defRPr/>
              </a:pPr>
              <a:t>28.11.2017</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BFA1D560-FB88-4AF0-8E45-E9E831B13617}"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B8A4129D-6E9F-4695-83A0-B4ABBD1E3B19}" type="datetimeFigureOut">
              <a:rPr lang="ru-RU" smtClean="0"/>
              <a:pPr>
                <a:defRPr/>
              </a:pPr>
              <a:t>28.11.2017</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62ADDA0F-92DD-47A9-9C78-BB535FC4B096}"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fld id="{1A334528-47C7-4917-AE4D-9F2C59756DE5}" type="datetimeFigureOut">
              <a:rPr lang="ru-RU" smtClean="0"/>
              <a:pPr>
                <a:defRPr/>
              </a:pPr>
              <a:t>28.11.2017</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85ECE94E-BBD6-40C6-831B-31763F2DA11C}"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DDEDBCAA-570D-4973-A784-9F2AA5371521}" type="datetimeFigureOut">
              <a:rPr lang="ru-RU" smtClean="0"/>
              <a:pPr>
                <a:defRPr/>
              </a:pPr>
              <a:t>28.11.2017</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C17146CD-B452-4CC8-A430-3879131C1EAD}" type="slidenum">
              <a:rPr lang="ru-RU" smtClean="0"/>
              <a:pPr>
                <a:defRPr/>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C2A30BCE-91EB-4416-A549-BF23B05931E9}" type="datetimeFigureOut">
              <a:rPr lang="ru-RU" smtClean="0"/>
              <a:pPr>
                <a:defRPr/>
              </a:pPr>
              <a:t>28.11.2017</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BFA6BBD-7D02-4057-93E0-9C4D69F2531B}"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0" y="1340768"/>
            <a:ext cx="9144000" cy="4893647"/>
          </a:xfrm>
          <a:prstGeom prst="rect">
            <a:avLst/>
          </a:prstGeom>
          <a:noFill/>
          <a:ln w="9525">
            <a:noFill/>
            <a:miter lim="800000"/>
            <a:headEnd/>
            <a:tailEnd/>
          </a:ln>
        </p:spPr>
        <p:txBody>
          <a:bodyPr wrap="square">
            <a:spAutoFit/>
          </a:bodyPr>
          <a:lstStyle/>
          <a:p>
            <a:pPr algn="ctr"/>
            <a:r>
              <a:rPr lang="ru-RU" sz="6600" b="1" dirty="0" smtClean="0">
                <a:latin typeface="Times New Roman" pitchFamily="18" charset="0"/>
                <a:cs typeface="Times New Roman" pitchFamily="18" charset="0"/>
              </a:rPr>
              <a:t>Подросток </a:t>
            </a:r>
          </a:p>
          <a:p>
            <a:pPr algn="ctr"/>
            <a:r>
              <a:rPr lang="ru-RU" sz="6600" b="1" dirty="0" smtClean="0">
                <a:latin typeface="Times New Roman" pitchFamily="18" charset="0"/>
                <a:cs typeface="Times New Roman" pitchFamily="18" charset="0"/>
              </a:rPr>
              <a:t>с</a:t>
            </a:r>
          </a:p>
          <a:p>
            <a:pPr algn="ctr"/>
            <a:r>
              <a:rPr lang="ru-RU" sz="6600" b="1" dirty="0" smtClean="0">
                <a:latin typeface="Times New Roman" pitchFamily="18" charset="0"/>
                <a:cs typeface="Times New Roman" pitchFamily="18" charset="0"/>
              </a:rPr>
              <a:t>зависимым </a:t>
            </a:r>
            <a:r>
              <a:rPr lang="ru-RU" sz="6600" b="1" dirty="0">
                <a:latin typeface="Times New Roman" pitchFamily="18" charset="0"/>
                <a:cs typeface="Times New Roman" pitchFamily="18" charset="0"/>
              </a:rPr>
              <a:t>поведением </a:t>
            </a:r>
            <a:endParaRPr lang="ru-RU" sz="6600" b="1" dirty="0" smtClean="0">
              <a:latin typeface="Times New Roman" pitchFamily="18" charset="0"/>
              <a:cs typeface="Times New Roman" pitchFamily="18" charset="0"/>
            </a:endParaRPr>
          </a:p>
          <a:p>
            <a:pPr algn="ctr"/>
            <a:r>
              <a:rPr lang="ru-RU" sz="6600" b="1" dirty="0" smtClean="0">
                <a:latin typeface="Times New Roman" pitchFamily="18" charset="0"/>
                <a:cs typeface="Times New Roman" pitchFamily="18" charset="0"/>
              </a:rPr>
              <a:t>(</a:t>
            </a:r>
            <a:r>
              <a:rPr lang="ru-RU" sz="6600" b="1" dirty="0">
                <a:latin typeface="Times New Roman" pitchFamily="18" charset="0"/>
                <a:cs typeface="Times New Roman" pitchFamily="18" charset="0"/>
              </a:rPr>
              <a:t>курение</a:t>
            </a:r>
            <a:r>
              <a:rPr lang="ru-RU" sz="6600" b="1" dirty="0" smtClean="0">
                <a:latin typeface="Times New Roman" pitchFamily="18" charset="0"/>
                <a:cs typeface="Times New Roman" pitchFamily="18" charset="0"/>
              </a:rPr>
              <a:t>).</a:t>
            </a:r>
            <a:endParaRPr lang="ru-RU" sz="6600" b="1" dirty="0">
              <a:latin typeface="Times New Roman" pitchFamily="18" charset="0"/>
              <a:cs typeface="Times New Roman" pitchFamily="18" charset="0"/>
            </a:endParaRPr>
          </a:p>
          <a:p>
            <a:pPr algn="ctr"/>
            <a:endParaRPr lang="ru-RU" sz="48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txBody>
          <a:bodyPr/>
          <a:lstStyle/>
          <a:p>
            <a:r>
              <a:rPr lang="ru-RU" dirty="0" smtClean="0">
                <a:latin typeface="Times New Roman" pitchFamily="18" charset="0"/>
                <a:cs typeface="Times New Roman" pitchFamily="18" charset="0"/>
              </a:rPr>
              <a:t>Развивается малокровие</a:t>
            </a:r>
          </a:p>
          <a:p>
            <a:r>
              <a:rPr lang="ru-RU" dirty="0" smtClean="0">
                <a:latin typeface="Times New Roman" pitchFamily="18" charset="0"/>
                <a:cs typeface="Times New Roman" pitchFamily="18" charset="0"/>
              </a:rPr>
              <a:t>Воспалительные процессы в носоглотке</a:t>
            </a:r>
          </a:p>
          <a:p>
            <a:r>
              <a:rPr lang="ru-RU" dirty="0" smtClean="0">
                <a:latin typeface="Times New Roman" pitchFamily="18" charset="0"/>
                <a:cs typeface="Times New Roman" pitchFamily="18" charset="0"/>
              </a:rPr>
              <a:t>Ухудшение  слуха</a:t>
            </a:r>
          </a:p>
          <a:p>
            <a:r>
              <a:rPr lang="ru-RU" dirty="0" smtClean="0">
                <a:latin typeface="Times New Roman" pitchFamily="18" charset="0"/>
                <a:cs typeface="Times New Roman" pitchFamily="18" charset="0"/>
              </a:rPr>
              <a:t>Потеря памяти</a:t>
            </a:r>
          </a:p>
          <a:p>
            <a:r>
              <a:rPr lang="ru-RU" dirty="0" smtClean="0">
                <a:latin typeface="Times New Roman" pitchFamily="18" charset="0"/>
                <a:cs typeface="Times New Roman" pitchFamily="18" charset="0"/>
              </a:rPr>
              <a:t>Повышенная возбудимость</a:t>
            </a:r>
          </a:p>
          <a:p>
            <a:r>
              <a:rPr lang="ru-RU" dirty="0" smtClean="0">
                <a:latin typeface="Times New Roman" pitchFamily="18" charset="0"/>
                <a:cs typeface="Times New Roman" pitchFamily="18" charset="0"/>
              </a:rPr>
              <a:t>Нервозное состояние</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Последствия курения у подростков </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Содержимое 5"/>
          <p:cNvSpPr>
            <a:spLocks noGrp="1"/>
          </p:cNvSpPr>
          <p:nvPr>
            <p:ph sz="half" idx="2"/>
          </p:nvPr>
        </p:nvSpPr>
        <p:spPr/>
        <p:txBody>
          <a:bodyPr/>
          <a:lstStyle/>
          <a:p>
            <a:pPr eaLnBrk="1" hangingPunct="1"/>
            <a:r>
              <a:rPr lang="ru-RU" dirty="0" smtClean="0">
                <a:latin typeface="Times New Roman" pitchFamily="18" charset="0"/>
                <a:cs typeface="Times New Roman" pitchFamily="18" charset="0"/>
              </a:rPr>
              <a:t>По данным международной классификации болезней, вступившей в силу в 1999 году, табачная зависимость официально признана недугом. </a:t>
            </a:r>
          </a:p>
        </p:txBody>
      </p:sp>
      <p:sp>
        <p:nvSpPr>
          <p:cNvPr id="8194" name="Заголовок 3"/>
          <p:cNvSpPr>
            <a:spLocks noGrp="1"/>
          </p:cNvSpPr>
          <p:nvPr>
            <p:ph type="title"/>
          </p:nvPr>
        </p:nvSpPr>
        <p:spPr/>
        <p:txBody>
          <a:bodyPr/>
          <a:lstStyle/>
          <a:p>
            <a:pPr eaLnBrk="1" hangingPunct="1"/>
            <a:r>
              <a:rPr lang="ru-RU" dirty="0" smtClean="0">
                <a:latin typeface="Times New Roman" pitchFamily="18" charset="0"/>
                <a:cs typeface="Times New Roman" pitchFamily="18" charset="0"/>
              </a:rPr>
              <a:t>Подростки и курение</a:t>
            </a:r>
          </a:p>
        </p:txBody>
      </p:sp>
      <p:sp>
        <p:nvSpPr>
          <p:cNvPr id="5" name="Содержимое 4"/>
          <p:cNvSpPr>
            <a:spLocks noGrp="1"/>
          </p:cNvSpPr>
          <p:nvPr>
            <p:ph sz="half" idx="1"/>
          </p:nvPr>
        </p:nvSpPr>
        <p:spPr/>
        <p:txBody>
          <a:bodyPr/>
          <a:lstStyle/>
          <a:p>
            <a:endParaRPr lang="ru-RU" dirty="0"/>
          </a:p>
        </p:txBody>
      </p:sp>
      <p:pic>
        <p:nvPicPr>
          <p:cNvPr id="8198" name="Picture 6" descr="https://static8.depositphotos.com/1192060/856/i/950/depositphotos_8563594-stock-photo-teenagers-smoking-and-breaking-the.jpg"/>
          <p:cNvPicPr>
            <a:picLocks noChangeAspect="1" noChangeArrowheads="1"/>
          </p:cNvPicPr>
          <p:nvPr/>
        </p:nvPicPr>
        <p:blipFill>
          <a:blip r:embed="rId2" cstate="print"/>
          <a:srcRect/>
          <a:stretch>
            <a:fillRect/>
          </a:stretch>
        </p:blipFill>
        <p:spPr bwMode="auto">
          <a:xfrm>
            <a:off x="395536" y="1844824"/>
            <a:ext cx="4090289" cy="396043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2"/>
          <p:cNvPicPr>
            <a:picLocks noGrp="1" noChangeAspect="1" noChangeArrowheads="1"/>
          </p:cNvPicPr>
          <p:nvPr>
            <p:ph sz="half" idx="1"/>
          </p:nvPr>
        </p:nvPicPr>
        <p:blipFill>
          <a:blip r:embed="rId2" cstate="print"/>
          <a:srcRect/>
          <a:stretch>
            <a:fillRect/>
          </a:stretch>
        </p:blipFill>
        <p:spPr>
          <a:xfrm>
            <a:off x="511175" y="1844675"/>
            <a:ext cx="3714750" cy="3816350"/>
          </a:xfrm>
          <a:noFill/>
        </p:spPr>
      </p:pic>
      <p:sp>
        <p:nvSpPr>
          <p:cNvPr id="9219" name="Содержимое 7"/>
          <p:cNvSpPr>
            <a:spLocks noGrp="1"/>
          </p:cNvSpPr>
          <p:nvPr>
            <p:ph sz="half" idx="2"/>
          </p:nvPr>
        </p:nvSpPr>
        <p:spPr/>
        <p:txBody>
          <a:bodyPr/>
          <a:lstStyle/>
          <a:p>
            <a:pPr eaLnBrk="1" hangingPunct="1"/>
            <a:r>
              <a:rPr lang="ru-RU" dirty="0" smtClean="0">
                <a:latin typeface="Times New Roman" pitchFamily="18" charset="0"/>
                <a:cs typeface="Times New Roman" pitchFamily="18" charset="0"/>
              </a:rPr>
              <a:t> В первую очередь — личным примером родителей и близких. Курить в доме не должен никто — даже гости. </a:t>
            </a:r>
          </a:p>
        </p:txBody>
      </p:sp>
      <p:sp>
        <p:nvSpPr>
          <p:cNvPr id="9218" name="Заголовок 4"/>
          <p:cNvSpPr>
            <a:spLocks noGrp="1"/>
          </p:cNvSpPr>
          <p:nvPr>
            <p:ph type="title"/>
          </p:nvPr>
        </p:nvSpPr>
        <p:spPr/>
        <p:txBody>
          <a:bodyPr>
            <a:normAutofit fontScale="90000"/>
          </a:bodyPr>
          <a:lstStyle/>
          <a:p>
            <a:pPr eaLnBrk="1" hangingPunct="1"/>
            <a:r>
              <a:rPr lang="ru-RU" dirty="0" smtClean="0">
                <a:latin typeface="Times New Roman" pitchFamily="18" charset="0"/>
                <a:cs typeface="Times New Roman" pitchFamily="18" charset="0"/>
              </a:rPr>
              <a:t>Как оградить подростка от никотиновой зависимости?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2"/>
          <p:cNvPicPr>
            <a:picLocks noGrp="1" noChangeAspect="1" noChangeArrowheads="1"/>
          </p:cNvPicPr>
          <p:nvPr>
            <p:ph sz="half" idx="1"/>
          </p:nvPr>
        </p:nvPicPr>
        <p:blipFill>
          <a:blip r:embed="rId2" cstate="print"/>
          <a:srcRect/>
          <a:stretch>
            <a:fillRect/>
          </a:stretch>
        </p:blipFill>
        <p:spPr>
          <a:xfrm>
            <a:off x="395288" y="2060575"/>
            <a:ext cx="4173537" cy="2952750"/>
          </a:xfrm>
          <a:noFill/>
        </p:spPr>
      </p:pic>
      <p:sp>
        <p:nvSpPr>
          <p:cNvPr id="10243" name="Содержимое 3"/>
          <p:cNvSpPr>
            <a:spLocks noGrp="1"/>
          </p:cNvSpPr>
          <p:nvPr>
            <p:ph sz="half" idx="2"/>
          </p:nvPr>
        </p:nvSpPr>
        <p:spPr/>
        <p:txBody>
          <a:bodyPr/>
          <a:lstStyle/>
          <a:p>
            <a:pPr eaLnBrk="1" hangingPunct="1"/>
            <a:r>
              <a:rPr lang="ru-RU" dirty="0" smtClean="0">
                <a:latin typeface="Times New Roman" pitchFamily="18" charset="0"/>
                <a:cs typeface="Times New Roman" pitchFamily="18" charset="0"/>
              </a:rPr>
              <a:t>Во-вторых, ребенок должен знать о всех пагубных последствиях курения, в данном случае лучше перепугать его. </a:t>
            </a:r>
          </a:p>
        </p:txBody>
      </p:sp>
      <p:sp>
        <p:nvSpPr>
          <p:cNvPr id="10242" name="Заголовок 1"/>
          <p:cNvSpPr>
            <a:spLocks noGrp="1"/>
          </p:cNvSpPr>
          <p:nvPr>
            <p:ph type="title"/>
          </p:nvPr>
        </p:nvSpPr>
        <p:spPr/>
        <p:txBody>
          <a:bodyPr>
            <a:normAutofit fontScale="90000"/>
          </a:bodyPr>
          <a:lstStyle/>
          <a:p>
            <a:pPr eaLnBrk="1" hangingPunct="1"/>
            <a:r>
              <a:rPr lang="ru-RU" dirty="0" smtClean="0">
                <a:latin typeface="Times New Roman" pitchFamily="18" charset="0"/>
                <a:cs typeface="Times New Roman" pitchFamily="18" charset="0"/>
              </a:rPr>
              <a:t>Как оградить подростка от никотиновой зависимости?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411163" y="908050"/>
            <a:ext cx="8321675" cy="50419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Содержимое 2"/>
          <p:cNvSpPr>
            <a:spLocks noGrp="1"/>
          </p:cNvSpPr>
          <p:nvPr>
            <p:ph idx="1"/>
          </p:nvPr>
        </p:nvSpPr>
        <p:spPr/>
        <p:txBody>
          <a:bodyPr/>
          <a:lstStyle/>
          <a:p>
            <a:pPr eaLnBrk="1" hangingPunct="1"/>
            <a:r>
              <a:rPr lang="ru-RU" dirty="0" smtClean="0"/>
              <a:t> </a:t>
            </a:r>
            <a:r>
              <a:rPr lang="ru-RU" dirty="0" smtClean="0">
                <a:latin typeface="Times New Roman" pitchFamily="18" charset="0"/>
                <a:cs typeface="Times New Roman" pitchFamily="18" charset="0"/>
              </a:rPr>
              <a:t>Если вы не поймали своего ребенка за курением, а только подозреваете, что он курит, не набрасывайтесь на него, а посочувствуйте за отсутствие силы воли какому-нибудь курящему знакомому.</a:t>
            </a:r>
          </a:p>
        </p:txBody>
      </p:sp>
      <p:sp>
        <p:nvSpPr>
          <p:cNvPr id="12290" name="Заголовок 1"/>
          <p:cNvSpPr>
            <a:spLocks noGrp="1"/>
          </p:cNvSpPr>
          <p:nvPr>
            <p:ph type="title"/>
          </p:nvPr>
        </p:nvSpPr>
        <p:spPr/>
        <p:txBody>
          <a:bodyPr>
            <a:normAutofit fontScale="90000"/>
          </a:bodyPr>
          <a:lstStyle/>
          <a:p>
            <a:pPr eaLnBrk="1" hangingPunct="1"/>
            <a:r>
              <a:rPr lang="ru-RU" dirty="0" smtClean="0">
                <a:latin typeface="Times New Roman" pitchFamily="18" charset="0"/>
                <a:cs typeface="Times New Roman" pitchFamily="18" charset="0"/>
              </a:rPr>
              <a:t>Как оградить подростка от никотиновой зависимости?</a:t>
            </a:r>
          </a:p>
        </p:txBody>
      </p:sp>
      <p:pic>
        <p:nvPicPr>
          <p:cNvPr id="12293" name="Picture 5" descr="http://xn--80aa9cb.xn--j1amh/pictures_ckfinder/images/122405632.jpg"/>
          <p:cNvPicPr>
            <a:picLocks noChangeAspect="1" noChangeArrowheads="1"/>
          </p:cNvPicPr>
          <p:nvPr/>
        </p:nvPicPr>
        <p:blipFill>
          <a:blip r:embed="rId2" cstate="print"/>
          <a:srcRect/>
          <a:stretch>
            <a:fillRect/>
          </a:stretch>
        </p:blipFill>
        <p:spPr bwMode="auto">
          <a:xfrm>
            <a:off x="2915816" y="3212976"/>
            <a:ext cx="4954864" cy="331236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1116013" y="1125538"/>
            <a:ext cx="6696075" cy="44640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7"/>
          <p:cNvSpPr txBox="1">
            <a:spLocks noChangeArrowheads="1"/>
          </p:cNvSpPr>
          <p:nvPr/>
        </p:nvSpPr>
        <p:spPr bwMode="auto">
          <a:xfrm>
            <a:off x="1183897" y="5013325"/>
            <a:ext cx="7090531" cy="954107"/>
          </a:xfrm>
          <a:prstGeom prst="rect">
            <a:avLst/>
          </a:prstGeom>
          <a:noFill/>
          <a:ln w="9525">
            <a:noFill/>
            <a:miter lim="800000"/>
            <a:headEnd/>
            <a:tailEnd/>
          </a:ln>
        </p:spPr>
        <p:txBody>
          <a:bodyPr wrap="none">
            <a:spAutoFit/>
          </a:bodyPr>
          <a:lstStyle/>
          <a:p>
            <a:pPr algn="ctr"/>
            <a:r>
              <a:rPr lang="ru-RU" sz="2800" dirty="0">
                <a:latin typeface="Times New Roman" pitchFamily="18" charset="0"/>
                <a:cs typeface="Times New Roman" pitchFamily="18" charset="0"/>
              </a:rPr>
              <a:t>Самый распространенный среди подростков </a:t>
            </a:r>
          </a:p>
          <a:p>
            <a:pPr algn="ctr"/>
            <a:r>
              <a:rPr lang="ru-RU" sz="2800" dirty="0">
                <a:latin typeface="Times New Roman" pitchFamily="18" charset="0"/>
                <a:cs typeface="Times New Roman" pitchFamily="18" charset="0"/>
              </a:rPr>
              <a:t>порок — курение.</a:t>
            </a:r>
          </a:p>
        </p:txBody>
      </p:sp>
      <p:pic>
        <p:nvPicPr>
          <p:cNvPr id="4101" name="Picture 5" descr="http://sch6.polotsk.edu.by/ru/sm_full.aspx?guid=5183"/>
          <p:cNvPicPr>
            <a:picLocks noChangeAspect="1" noChangeArrowheads="1"/>
          </p:cNvPicPr>
          <p:nvPr/>
        </p:nvPicPr>
        <p:blipFill>
          <a:blip r:embed="rId2" cstate="print"/>
          <a:srcRect/>
          <a:stretch>
            <a:fillRect/>
          </a:stretch>
        </p:blipFill>
        <p:spPr bwMode="auto">
          <a:xfrm>
            <a:off x="1691680" y="908720"/>
            <a:ext cx="5813550" cy="388843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Содержимое 2"/>
          <p:cNvSpPr>
            <a:spLocks noGrp="1"/>
          </p:cNvSpPr>
          <p:nvPr>
            <p:ph idx="1"/>
          </p:nvPr>
        </p:nvSpPr>
        <p:spPr/>
        <p:txBody>
          <a:bodyPr>
            <a:normAutofit/>
          </a:bodyPr>
          <a:lstStyle/>
          <a:p>
            <a:pPr eaLnBrk="1" hangingPunct="1"/>
            <a:r>
              <a:rPr lang="ru-RU" dirty="0" smtClean="0">
                <a:latin typeface="Times New Roman" pitchFamily="18" charset="0"/>
                <a:cs typeface="Times New Roman" pitchFamily="18" charset="0"/>
              </a:rPr>
              <a:t>Табачный дым содержит около тридцати вредных для здоровья веществ: алкалоид никотина, канцерогены (вещества, вызывающие раковую опухоль), такие, как </a:t>
            </a:r>
            <a:r>
              <a:rPr lang="ru-RU" dirty="0" err="1" smtClean="0">
                <a:latin typeface="Times New Roman" pitchFamily="18" charset="0"/>
                <a:cs typeface="Times New Roman" pitchFamily="18" charset="0"/>
              </a:rPr>
              <a:t>бензопирен</a:t>
            </a:r>
            <a:r>
              <a:rPr lang="ru-RU" dirty="0" smtClean="0">
                <a:latin typeface="Times New Roman" pitchFamily="18" charset="0"/>
                <a:cs typeface="Times New Roman" pitchFamily="18" charset="0"/>
              </a:rPr>
              <a:t> и его производные. Поэтому среди курильщиков особенно много больных </a:t>
            </a:r>
            <a:r>
              <a:rPr lang="ru-RU" dirty="0" err="1" smtClean="0">
                <a:latin typeface="Times New Roman" pitchFamily="18" charset="0"/>
                <a:cs typeface="Times New Roman" pitchFamily="18" charset="0"/>
              </a:rPr>
              <a:t>бронхо</a:t>
            </a:r>
            <a:r>
              <a:rPr lang="ru-RU" dirty="0" smtClean="0">
                <a:latin typeface="Times New Roman" pitchFamily="18" charset="0"/>
                <a:cs typeface="Times New Roman" pitchFamily="18" charset="0"/>
              </a:rPr>
              <a:t> - легочными заболеваниями, растет число страдающих раком легких — пожалуй, самым грозным последствием курения.</a:t>
            </a:r>
          </a:p>
        </p:txBody>
      </p:sp>
      <p:sp>
        <p:nvSpPr>
          <p:cNvPr id="5122" name="Заголовок 1"/>
          <p:cNvSpPr>
            <a:spLocks noGrp="1"/>
          </p:cNvSpPr>
          <p:nvPr>
            <p:ph type="title"/>
          </p:nvPr>
        </p:nvSpPr>
        <p:spPr/>
        <p:txBody>
          <a:bodyPr/>
          <a:lstStyle/>
          <a:p>
            <a:pPr eaLnBrk="1" hangingPunct="1"/>
            <a:r>
              <a:rPr lang="ru-RU" dirty="0" smtClean="0">
                <a:latin typeface="Times New Roman" pitchFamily="18" charset="0"/>
                <a:cs typeface="Times New Roman" pitchFamily="18" charset="0"/>
              </a:rPr>
              <a:t>Подростки и курение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2"/>
          <p:cNvPicPr>
            <a:picLocks noGrp="1" noChangeAspect="1" noChangeArrowheads="1"/>
          </p:cNvPicPr>
          <p:nvPr>
            <p:ph sz="half" idx="1"/>
          </p:nvPr>
        </p:nvPicPr>
        <p:blipFill>
          <a:blip r:embed="rId2" cstate="print"/>
          <a:srcRect/>
          <a:stretch>
            <a:fillRect/>
          </a:stretch>
        </p:blipFill>
        <p:spPr>
          <a:xfrm>
            <a:off x="611188" y="2276475"/>
            <a:ext cx="4105275" cy="2736850"/>
          </a:xfrm>
          <a:noFill/>
        </p:spPr>
      </p:pic>
      <p:sp>
        <p:nvSpPr>
          <p:cNvPr id="6147" name="Содержимое 3"/>
          <p:cNvSpPr>
            <a:spLocks noGrp="1"/>
          </p:cNvSpPr>
          <p:nvPr>
            <p:ph sz="half" idx="2"/>
          </p:nvPr>
        </p:nvSpPr>
        <p:spPr/>
        <p:txBody>
          <a:bodyPr/>
          <a:lstStyle/>
          <a:p>
            <a:pPr eaLnBrk="1" hangingPunct="1"/>
            <a:r>
              <a:rPr lang="ru-RU" dirty="0" smtClean="0">
                <a:latin typeface="Times New Roman" pitchFamily="18" charset="0"/>
                <a:cs typeface="Times New Roman" pitchFamily="18" charset="0"/>
              </a:rPr>
              <a:t>По данным исследования, возраст приобщения к курению снизился до 10 лет у мальчиков и до 12 лет у девочек.</a:t>
            </a:r>
          </a:p>
        </p:txBody>
      </p:sp>
      <p:sp>
        <p:nvSpPr>
          <p:cNvPr id="6146" name="Заголовок 1"/>
          <p:cNvSpPr>
            <a:spLocks noGrp="1"/>
          </p:cNvSpPr>
          <p:nvPr>
            <p:ph type="title"/>
          </p:nvPr>
        </p:nvSpPr>
        <p:spPr/>
        <p:txBody>
          <a:bodyPr/>
          <a:lstStyle/>
          <a:p>
            <a:pPr eaLnBrk="1" hangingPunct="1"/>
            <a:r>
              <a:rPr lang="ru-RU" dirty="0" smtClean="0">
                <a:latin typeface="Times New Roman" pitchFamily="18" charset="0"/>
                <a:cs typeface="Times New Roman" pitchFamily="18" charset="0"/>
              </a:rPr>
              <a:t>Подростки и курение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Содержимое 2"/>
          <p:cNvSpPr>
            <a:spLocks noGrp="1"/>
          </p:cNvSpPr>
          <p:nvPr>
            <p:ph idx="1"/>
          </p:nvPr>
        </p:nvSpPr>
        <p:spPr/>
        <p:txBody>
          <a:bodyPr>
            <a:normAutofit fontScale="92500"/>
          </a:bodyPr>
          <a:lstStyle/>
          <a:p>
            <a:pPr eaLnBrk="1" hangingPunct="1"/>
            <a:r>
              <a:rPr lang="ru-RU" dirty="0" smtClean="0">
                <a:latin typeface="Times New Roman" pitchFamily="18" charset="0"/>
                <a:cs typeface="Times New Roman" pitchFamily="18" charset="0"/>
              </a:rPr>
              <a:t>На детский организм никотин оказывает особо пагубное воздействие. Кроме всего прочего, у подростка формируется комплекс нервно-психических отклонений, страдают внимание, память, сон, «скачет» настроение, развивается никотиновый синдром — это та же зависимость, что и от алкоголя или наркотиков, немногим менее разрушительная для здоровья</a:t>
            </a:r>
            <a:r>
              <a:rPr lang="ru-RU" dirty="0" smtClean="0">
                <a:latin typeface="Times New Roman" pitchFamily="18" charset="0"/>
                <a:cs typeface="Times New Roman" pitchFamily="18" charset="0"/>
              </a:rPr>
              <a:t>.</a:t>
            </a:r>
          </a:p>
          <a:p>
            <a:pPr>
              <a:buNone/>
            </a:pPr>
            <a:r>
              <a:rPr lang="ru-RU" dirty="0" smtClean="0"/>
              <a:t/>
            </a:r>
            <a:br>
              <a:rPr lang="ru-RU" dirty="0" smtClean="0"/>
            </a:br>
            <a:r>
              <a:rPr lang="ru-RU" dirty="0" smtClean="0"/>
              <a:t/>
            </a:r>
            <a:br>
              <a:rPr lang="ru-RU" dirty="0" smtClean="0"/>
            </a:br>
            <a:r>
              <a:rPr lang="ru-RU" dirty="0" smtClean="0"/>
              <a:t/>
            </a:r>
            <a:br>
              <a:rPr lang="ru-RU" dirty="0" smtClean="0"/>
            </a:br>
            <a:endParaRPr lang="ru-RU" dirty="0" smtClean="0">
              <a:latin typeface="Times New Roman" pitchFamily="18" charset="0"/>
              <a:cs typeface="Times New Roman" pitchFamily="18" charset="0"/>
            </a:endParaRPr>
          </a:p>
          <a:p>
            <a:pPr eaLnBrk="1" hangingPunct="1"/>
            <a:endParaRPr lang="ru-RU" dirty="0" smtClean="0"/>
          </a:p>
        </p:txBody>
      </p:sp>
      <p:sp>
        <p:nvSpPr>
          <p:cNvPr id="7170" name="Заголовок 1"/>
          <p:cNvSpPr>
            <a:spLocks noGrp="1"/>
          </p:cNvSpPr>
          <p:nvPr>
            <p:ph type="title"/>
          </p:nvPr>
        </p:nvSpPr>
        <p:spPr/>
        <p:txBody>
          <a:bodyPr/>
          <a:lstStyle/>
          <a:p>
            <a:pPr eaLnBrk="1" hangingPunct="1"/>
            <a:r>
              <a:rPr lang="ru-RU" dirty="0" smtClean="0">
                <a:latin typeface="Times New Roman" pitchFamily="18" charset="0"/>
                <a:cs typeface="Times New Roman" pitchFamily="18" charset="0"/>
              </a:rPr>
              <a:t>Подростки и курение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eaLnBrk="1" hangingPunct="1"/>
            <a:r>
              <a:rPr lang="ru-RU" sz="3800" b="1" dirty="0" smtClean="0">
                <a:latin typeface="Times New Roman" pitchFamily="18" charset="0"/>
                <a:cs typeface="Times New Roman" pitchFamily="18" charset="0"/>
              </a:rPr>
              <a:t>СТАДИИ ФОРМИРОВАНИЯ ТАБАЧНОЙ ЗАВИСИМОСТИ</a:t>
            </a:r>
            <a:r>
              <a:rPr lang="ru-RU" sz="3800" b="1" dirty="0" smtClean="0"/>
              <a:t/>
            </a:r>
            <a:br>
              <a:rPr lang="ru-RU" sz="3800" b="1" dirty="0" smtClean="0"/>
            </a:br>
            <a:endParaRPr lang="ru-RU" sz="3800" b="1" dirty="0" smtClean="0"/>
          </a:p>
        </p:txBody>
      </p:sp>
      <p:sp>
        <p:nvSpPr>
          <p:cNvPr id="65539" name="Rectangle 3"/>
          <p:cNvSpPr>
            <a:spLocks noGrp="1" noChangeArrowheads="1"/>
          </p:cNvSpPr>
          <p:nvPr>
            <p:ph type="body" idx="1"/>
          </p:nvPr>
        </p:nvSpPr>
        <p:spPr>
          <a:xfrm>
            <a:off x="0" y="1124745"/>
            <a:ext cx="9144000" cy="5733256"/>
          </a:xfrm>
        </p:spPr>
        <p:txBody>
          <a:bodyPr>
            <a:normAutofit/>
          </a:bodyPr>
          <a:lstStyle/>
          <a:p>
            <a:pPr eaLnBrk="1" hangingPunct="1">
              <a:lnSpc>
                <a:spcPct val="80000"/>
              </a:lnSpc>
              <a:buNone/>
            </a:pPr>
            <a:r>
              <a:rPr lang="ru-RU" sz="2000" b="1" dirty="0" smtClean="0">
                <a:solidFill>
                  <a:srgbClr val="FF0000"/>
                </a:solidFill>
                <a:latin typeface="Times New Roman" pitchFamily="18" charset="0"/>
                <a:cs typeface="Times New Roman" pitchFamily="18" charset="0"/>
              </a:rPr>
              <a:t>ЭПИЗОДИЧЕСКИЙ ЭТАП КУРЕНИЯ </a:t>
            </a:r>
            <a:r>
              <a:rPr lang="ru-RU" sz="2000" dirty="0" smtClean="0">
                <a:solidFill>
                  <a:srgbClr val="FF0000"/>
                </a:solidFill>
                <a:latin typeface="Times New Roman" pitchFamily="18" charset="0"/>
                <a:cs typeface="Times New Roman" pitchFamily="18" charset="0"/>
              </a:rPr>
              <a:t>–</a:t>
            </a:r>
            <a:r>
              <a:rPr lang="ru-RU" sz="2000" dirty="0" smtClean="0">
                <a:solidFill>
                  <a:schemeClr val="tx1"/>
                </a:solidFill>
                <a:latin typeface="Times New Roman" pitchFamily="18" charset="0"/>
                <a:cs typeface="Times New Roman" pitchFamily="18" charset="0"/>
              </a:rPr>
              <a:t> количество выкуренных сигарет </a:t>
            </a:r>
            <a:r>
              <a:rPr lang="ru-RU" sz="2000" dirty="0" smtClean="0">
                <a:solidFill>
                  <a:schemeClr val="tx1"/>
                </a:solidFill>
                <a:latin typeface="Times New Roman" pitchFamily="18" charset="0"/>
                <a:cs typeface="Times New Roman" pitchFamily="18" charset="0"/>
              </a:rPr>
              <a:t>не </a:t>
            </a:r>
            <a:r>
              <a:rPr lang="ru-RU" sz="2000" dirty="0" smtClean="0">
                <a:solidFill>
                  <a:schemeClr val="tx1"/>
                </a:solidFill>
                <a:latin typeface="Times New Roman" pitchFamily="18" charset="0"/>
                <a:cs typeface="Times New Roman" pitchFamily="18" charset="0"/>
              </a:rPr>
              <a:t>больше 5 штук за 7-10 дней. Предпочтения определенных марок сигарет  еще нет.</a:t>
            </a:r>
          </a:p>
          <a:p>
            <a:pPr eaLnBrk="1" hangingPunct="1">
              <a:lnSpc>
                <a:spcPct val="80000"/>
              </a:lnSpc>
              <a:spcBef>
                <a:spcPct val="0"/>
              </a:spcBef>
              <a:buClrTx/>
              <a:buSzTx/>
              <a:buFontTx/>
              <a:buNone/>
            </a:pPr>
            <a:r>
              <a:rPr lang="ru-RU" sz="2000" b="1" dirty="0" smtClean="0">
                <a:solidFill>
                  <a:srgbClr val="FF0000"/>
                </a:solidFill>
                <a:latin typeface="Times New Roman" pitchFamily="18" charset="0"/>
                <a:cs typeface="Times New Roman" pitchFamily="18" charset="0"/>
              </a:rPr>
              <a:t>СИСТЕМАТИЧЕСКОЕ КУРЕНИЕ - </a:t>
            </a:r>
            <a:r>
              <a:rPr lang="ru-RU" sz="2000" dirty="0" smtClean="0">
                <a:solidFill>
                  <a:schemeClr val="tx1"/>
                </a:solidFill>
                <a:latin typeface="Times New Roman" pitchFamily="18" charset="0"/>
                <a:cs typeface="Times New Roman" pitchFamily="18" charset="0"/>
              </a:rPr>
              <a:t>ежедневно выкуривается от 2 до 6 сигарет. Формируется предпочтение к определенным сортам табака и маркам сигарет, хотя влечение к табаку еще отсутствует.  </a:t>
            </a:r>
            <a:endParaRPr lang="ru-RU" sz="2000" dirty="0" smtClean="0">
              <a:solidFill>
                <a:srgbClr val="FF0000"/>
              </a:solidFill>
              <a:latin typeface="Times New Roman" pitchFamily="18" charset="0"/>
              <a:cs typeface="Times New Roman" pitchFamily="18" charset="0"/>
            </a:endParaRPr>
          </a:p>
          <a:p>
            <a:pPr eaLnBrk="1" hangingPunct="1">
              <a:lnSpc>
                <a:spcPct val="80000"/>
              </a:lnSpc>
            </a:pPr>
            <a:r>
              <a:rPr lang="ru-RU" sz="2000" b="1" dirty="0" smtClean="0">
                <a:solidFill>
                  <a:srgbClr val="FF0000"/>
                </a:solidFill>
                <a:latin typeface="Times New Roman" pitchFamily="18" charset="0"/>
                <a:cs typeface="Times New Roman" pitchFamily="18" charset="0"/>
              </a:rPr>
              <a:t>1 </a:t>
            </a:r>
            <a:r>
              <a:rPr lang="ru-RU" sz="2000" b="1" dirty="0" smtClean="0">
                <a:solidFill>
                  <a:srgbClr val="FF0000"/>
                </a:solidFill>
                <a:latin typeface="Times New Roman" pitchFamily="18" charset="0"/>
                <a:cs typeface="Times New Roman" pitchFamily="18" charset="0"/>
              </a:rPr>
              <a:t>стадия - </a:t>
            </a:r>
            <a:r>
              <a:rPr lang="ru-RU" sz="2000" dirty="0" smtClean="0">
                <a:solidFill>
                  <a:schemeClr val="tx1"/>
                </a:solidFill>
                <a:latin typeface="Times New Roman" pitchFamily="18" charset="0"/>
                <a:cs typeface="Times New Roman" pitchFamily="18" charset="0"/>
              </a:rPr>
              <a:t>появляется </a:t>
            </a:r>
            <a:r>
              <a:rPr lang="ru-RU" sz="2000" dirty="0" smtClean="0">
                <a:solidFill>
                  <a:schemeClr val="tx1"/>
                </a:solidFill>
                <a:latin typeface="Times New Roman" pitchFamily="18" charset="0"/>
                <a:cs typeface="Times New Roman" pitchFamily="18" charset="0"/>
              </a:rPr>
              <a:t>влечение к табаку , человека тянет курить, при этом физическая зависимость отсутствует. При прекращении курения синдром отмены не развивается, возможен лишь небольшой психический дискомфорт. Толерантность растет. Продолжительность  </a:t>
            </a:r>
            <a:r>
              <a:rPr lang="ru-RU" sz="2000" dirty="0" smtClean="0">
                <a:solidFill>
                  <a:schemeClr val="tx1"/>
                </a:solidFill>
                <a:latin typeface="Times New Roman" pitchFamily="18" charset="0"/>
                <a:cs typeface="Times New Roman" pitchFamily="18" charset="0"/>
              </a:rPr>
              <a:t>от </a:t>
            </a:r>
            <a:r>
              <a:rPr lang="ru-RU" sz="2000" dirty="0" smtClean="0">
                <a:solidFill>
                  <a:schemeClr val="tx1"/>
                </a:solidFill>
                <a:latin typeface="Times New Roman" pitchFamily="18" charset="0"/>
                <a:cs typeface="Times New Roman" pitchFamily="18" charset="0"/>
              </a:rPr>
              <a:t>3 до 5 лет.</a:t>
            </a:r>
          </a:p>
          <a:p>
            <a:pPr eaLnBrk="1" hangingPunct="1">
              <a:lnSpc>
                <a:spcPct val="80000"/>
              </a:lnSpc>
            </a:pPr>
            <a:r>
              <a:rPr lang="ru-RU" sz="2000" b="1" dirty="0" smtClean="0">
                <a:solidFill>
                  <a:srgbClr val="FF0000"/>
                </a:solidFill>
                <a:latin typeface="Times New Roman" pitchFamily="18" charset="0"/>
                <a:cs typeface="Times New Roman" pitchFamily="18" charset="0"/>
              </a:rPr>
              <a:t>2 </a:t>
            </a:r>
            <a:r>
              <a:rPr lang="ru-RU" sz="2000" b="1" dirty="0" smtClean="0">
                <a:solidFill>
                  <a:srgbClr val="FF0000"/>
                </a:solidFill>
                <a:latin typeface="Times New Roman" pitchFamily="18" charset="0"/>
                <a:cs typeface="Times New Roman" pitchFamily="18" charset="0"/>
              </a:rPr>
              <a:t>стадия - </a:t>
            </a:r>
            <a:r>
              <a:rPr lang="ru-RU" sz="2000" dirty="0" smtClean="0">
                <a:solidFill>
                  <a:schemeClr val="tx1"/>
                </a:solidFill>
                <a:latin typeface="Times New Roman" pitchFamily="18" charset="0"/>
                <a:cs typeface="Times New Roman" pitchFamily="18" charset="0"/>
              </a:rPr>
              <a:t>в </a:t>
            </a:r>
            <a:r>
              <a:rPr lang="ru-RU" sz="2000" dirty="0" smtClean="0">
                <a:solidFill>
                  <a:schemeClr val="tx1"/>
                </a:solidFill>
                <a:latin typeface="Times New Roman" pitchFamily="18" charset="0"/>
                <a:cs typeface="Times New Roman" pitchFamily="18" charset="0"/>
              </a:rPr>
              <a:t>среднем1,5-3 пачки в день, часто ночью и утром натощак. Курение носит  характер навязчивого желания. Толерантность к никотину достигает апогея. Физическая зависимость в виде утреннего кашля, чувства дискомфорта, первых симптомов соматического неблагополучия в виде бронхита, заболеваний ЖКТ, ССС и т.д. Продолжительность  </a:t>
            </a:r>
            <a:r>
              <a:rPr lang="ru-RU" sz="2000" dirty="0" smtClean="0">
                <a:solidFill>
                  <a:schemeClr val="tx1"/>
                </a:solidFill>
                <a:latin typeface="Times New Roman" pitchFamily="18" charset="0"/>
                <a:cs typeface="Times New Roman" pitchFamily="18" charset="0"/>
              </a:rPr>
              <a:t>от </a:t>
            </a:r>
            <a:r>
              <a:rPr lang="ru-RU" sz="2000" dirty="0" smtClean="0">
                <a:solidFill>
                  <a:schemeClr val="tx1"/>
                </a:solidFill>
                <a:latin typeface="Times New Roman" pitchFamily="18" charset="0"/>
                <a:cs typeface="Times New Roman" pitchFamily="18" charset="0"/>
              </a:rPr>
              <a:t>5 до 15-20 лет</a:t>
            </a:r>
          </a:p>
          <a:p>
            <a:pPr eaLnBrk="1" hangingPunct="1">
              <a:lnSpc>
                <a:spcPct val="80000"/>
              </a:lnSpc>
            </a:pPr>
            <a:r>
              <a:rPr lang="ru-RU" sz="2000" b="1" dirty="0" smtClean="0">
                <a:solidFill>
                  <a:srgbClr val="FF0000"/>
                </a:solidFill>
                <a:latin typeface="Times New Roman" pitchFamily="18" charset="0"/>
                <a:cs typeface="Times New Roman" pitchFamily="18" charset="0"/>
              </a:rPr>
              <a:t>3 </a:t>
            </a:r>
            <a:r>
              <a:rPr lang="ru-RU" sz="2000" b="1" dirty="0" smtClean="0">
                <a:solidFill>
                  <a:srgbClr val="FF0000"/>
                </a:solidFill>
                <a:latin typeface="Times New Roman" pitchFamily="18" charset="0"/>
                <a:cs typeface="Times New Roman" pitchFamily="18" charset="0"/>
              </a:rPr>
              <a:t>стадия -</a:t>
            </a:r>
            <a:r>
              <a:rPr lang="ru-RU" sz="2000" b="1"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толерантность к никотину падает. Высокие дозы вызывают дискомфорт. Острота психической зависимости снижается. Курение становится автоматическим.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65538"/>
                                        </p:tgtEl>
                                        <p:attrNameLst>
                                          <p:attrName>style.visibility</p:attrName>
                                        </p:attrNameLst>
                                      </p:cBhvr>
                                      <p:to>
                                        <p:strVal val="visible"/>
                                      </p:to>
                                    </p:set>
                                    <p:animEffect transition="in" filter="fade">
                                      <p:cBhvr>
                                        <p:cTn id="7" dur="600">
                                          <p:stCondLst>
                                            <p:cond delay="0"/>
                                          </p:stCondLst>
                                        </p:cTn>
                                        <p:tgtEl>
                                          <p:spTgt spid="65538"/>
                                        </p:tgtEl>
                                      </p:cBhvr>
                                    </p:animEffect>
                                    <p:anim calcmode="lin" valueType="num">
                                      <p:cBhvr>
                                        <p:cTn id="8" dur="600" fill="hold">
                                          <p:stCondLst>
                                            <p:cond delay="0"/>
                                          </p:stCondLst>
                                        </p:cTn>
                                        <p:tgtEl>
                                          <p:spTgt spid="6553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6553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6553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65539">
                                            <p:txEl>
                                              <p:pRg st="0" end="0"/>
                                            </p:txEl>
                                          </p:spTgt>
                                        </p:tgtEl>
                                        <p:attrNameLst>
                                          <p:attrName>style.visibility</p:attrName>
                                        </p:attrNameLst>
                                      </p:cBhvr>
                                      <p:to>
                                        <p:strVal val="visible"/>
                                      </p:to>
                                    </p:set>
                                    <p:animEffect transition="in" filter="slide(fromBottom)">
                                      <p:cBhvr>
                                        <p:cTn id="15" dur="500">
                                          <p:stCondLst>
                                            <p:cond delay="0"/>
                                          </p:stCondLst>
                                        </p:cTn>
                                        <p:tgtEl>
                                          <p:spTgt spid="6553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5539">
                                            <p:txEl>
                                              <p:pRg st="1" end="1"/>
                                            </p:txEl>
                                          </p:spTgt>
                                        </p:tgtEl>
                                        <p:attrNameLst>
                                          <p:attrName>style.visibility</p:attrName>
                                        </p:attrNameLst>
                                      </p:cBhvr>
                                      <p:to>
                                        <p:strVal val="visible"/>
                                      </p:to>
                                    </p:set>
                                    <p:animEffect transition="in" filter="slide(fromBottom)">
                                      <p:cBhvr>
                                        <p:cTn id="20" dur="500">
                                          <p:stCondLst>
                                            <p:cond delay="0"/>
                                          </p:stCondLst>
                                        </p:cTn>
                                        <p:tgtEl>
                                          <p:spTgt spid="6553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5539">
                                            <p:txEl>
                                              <p:pRg st="2" end="2"/>
                                            </p:txEl>
                                          </p:spTgt>
                                        </p:tgtEl>
                                        <p:attrNameLst>
                                          <p:attrName>style.visibility</p:attrName>
                                        </p:attrNameLst>
                                      </p:cBhvr>
                                      <p:to>
                                        <p:strVal val="visible"/>
                                      </p:to>
                                    </p:set>
                                    <p:animEffect transition="in" filter="slide(fromBottom)">
                                      <p:cBhvr>
                                        <p:cTn id="25" dur="500">
                                          <p:stCondLst>
                                            <p:cond delay="0"/>
                                          </p:stCondLst>
                                        </p:cTn>
                                        <p:tgtEl>
                                          <p:spTgt spid="6553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65539">
                                            <p:txEl>
                                              <p:pRg st="3" end="3"/>
                                            </p:txEl>
                                          </p:spTgt>
                                        </p:tgtEl>
                                        <p:attrNameLst>
                                          <p:attrName>style.visibility</p:attrName>
                                        </p:attrNameLst>
                                      </p:cBhvr>
                                      <p:to>
                                        <p:strVal val="visible"/>
                                      </p:to>
                                    </p:set>
                                    <p:animEffect transition="in" filter="slide(fromBottom)">
                                      <p:cBhvr>
                                        <p:cTn id="30" dur="500">
                                          <p:stCondLst>
                                            <p:cond delay="0"/>
                                          </p:stCondLst>
                                        </p:cTn>
                                        <p:tgtEl>
                                          <p:spTgt spid="655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65539">
                                            <p:txEl>
                                              <p:pRg st="4" end="4"/>
                                            </p:txEl>
                                          </p:spTgt>
                                        </p:tgtEl>
                                        <p:attrNameLst>
                                          <p:attrName>style.visibility</p:attrName>
                                        </p:attrNameLst>
                                      </p:cBhvr>
                                      <p:to>
                                        <p:strVal val="visible"/>
                                      </p:to>
                                    </p:set>
                                    <p:animEffect transition="in" filter="slide(fromBottom)">
                                      <p:cBhvr>
                                        <p:cTn id="35" dur="500">
                                          <p:stCondLst>
                                            <p:cond delay="0"/>
                                          </p:stCondLst>
                                        </p:cTn>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lnSpc>
                <a:spcPct val="120000"/>
              </a:lnSpc>
            </a:pPr>
            <a:r>
              <a:rPr lang="ru-RU" b="1" dirty="0" smtClean="0">
                <a:solidFill>
                  <a:srgbClr val="FF0000"/>
                </a:solidFill>
                <a:latin typeface="Times New Roman" pitchFamily="18" charset="0"/>
                <a:cs typeface="Times New Roman" pitchFamily="18" charset="0"/>
              </a:rPr>
              <a:t>Курение </a:t>
            </a:r>
            <a:r>
              <a:rPr lang="ru-RU" b="1" dirty="0" smtClean="0">
                <a:solidFill>
                  <a:srgbClr val="FF0000"/>
                </a:solidFill>
                <a:latin typeface="Times New Roman" pitchFamily="18" charset="0"/>
                <a:cs typeface="Times New Roman" pitchFamily="18" charset="0"/>
              </a:rPr>
              <a:t>родителей </a:t>
            </a:r>
            <a:r>
              <a:rPr lang="ru-RU" dirty="0" smtClean="0">
                <a:latin typeface="Times New Roman" pitchFamily="18" charset="0"/>
                <a:cs typeface="Times New Roman" pitchFamily="18" charset="0"/>
              </a:rPr>
              <a:t>(Первой </a:t>
            </a:r>
            <a:r>
              <a:rPr lang="ru-RU" dirty="0" smtClean="0">
                <a:latin typeface="Times New Roman" pitchFamily="18" charset="0"/>
                <a:cs typeface="Times New Roman" pitchFamily="18" charset="0"/>
              </a:rPr>
              <a:t>и самой распространенной причиной, по которой подросток берет в руки сигареты является курение его родителей. Согласно психологическим исследованиям, дети часто копируют поведение близких ему людей. Ведь именно они формируют его мировоззрение, исключение не составляют и привычки. Если ребенок с младенчества видит своего папу или любимую маму с сигаретой в руках, то он воспринимает эту картину совершенно </a:t>
            </a:r>
            <a:r>
              <a:rPr lang="ru-RU" dirty="0" smtClean="0">
                <a:latin typeface="Times New Roman" pitchFamily="18" charset="0"/>
                <a:cs typeface="Times New Roman" pitchFamily="18" charset="0"/>
              </a:rPr>
              <a:t>нормально)</a:t>
            </a:r>
          </a:p>
          <a:p>
            <a:pPr>
              <a:lnSpc>
                <a:spcPct val="120000"/>
              </a:lnSpc>
            </a:pPr>
            <a:r>
              <a:rPr lang="ru-RU" b="1" dirty="0" smtClean="0">
                <a:solidFill>
                  <a:srgbClr val="FF0000"/>
                </a:solidFill>
                <a:latin typeface="Times New Roman" pitchFamily="18" charset="0"/>
                <a:cs typeface="Times New Roman" pitchFamily="18" charset="0"/>
              </a:rPr>
              <a:t>Подражание героям </a:t>
            </a:r>
            <a:r>
              <a:rPr lang="ru-RU" dirty="0" smtClean="0">
                <a:latin typeface="Times New Roman" pitchFamily="18" charset="0"/>
                <a:cs typeface="Times New Roman" pitchFamily="18" charset="0"/>
              </a:rPr>
              <a:t>(Важно </a:t>
            </a:r>
            <a:r>
              <a:rPr lang="ru-RU" dirty="0" smtClean="0">
                <a:latin typeface="Times New Roman" pitchFamily="18" charset="0"/>
                <a:cs typeface="Times New Roman" pitchFamily="18" charset="0"/>
              </a:rPr>
              <a:t>знать, что подростки часто копируют поведение не только родителей, но и героев фильмов, мультфильмов, передач, популярных ток-шоу. Если любимый персонаж курит, то ребенок может тоже перенять эту привычку.... </a:t>
            </a:r>
            <a:r>
              <a:rPr lang="ru-RU" dirty="0" smtClean="0">
                <a:latin typeface="Times New Roman" pitchFamily="18" charset="0"/>
                <a:cs typeface="Times New Roman" pitchFamily="18" charset="0"/>
              </a:rPr>
              <a:t>)</a:t>
            </a:r>
          </a:p>
          <a:p>
            <a:pPr>
              <a:lnSpc>
                <a:spcPct val="120000"/>
              </a:lnSpc>
            </a:pPr>
            <a:r>
              <a:rPr lang="ru-RU" b="1" dirty="0" smtClean="0">
                <a:solidFill>
                  <a:srgbClr val="FF0000"/>
                </a:solidFill>
                <a:latin typeface="Times New Roman" pitchFamily="18" charset="0"/>
                <a:cs typeface="Times New Roman" pitchFamily="18" charset="0"/>
              </a:rPr>
              <a:t>Желание повзрослеть </a:t>
            </a:r>
            <a:r>
              <a:rPr lang="ru-RU" dirty="0" smtClean="0">
                <a:latin typeface="Times New Roman" pitchFamily="18" charset="0"/>
                <a:cs typeface="Times New Roman" pitchFamily="18" charset="0"/>
              </a:rPr>
              <a:t>(Практически </a:t>
            </a:r>
            <a:r>
              <a:rPr lang="ru-RU" dirty="0" smtClean="0">
                <a:latin typeface="Times New Roman" pitchFamily="18" charset="0"/>
                <a:cs typeface="Times New Roman" pitchFamily="18" charset="0"/>
              </a:rPr>
              <a:t>каждый подросток в душе мечтает стать взрослым. Ведь, по его мнению, он сможет стать свободным и никто не будет диктовать ему условий, а тем более ругать и что-то запрещать. Многие видят, что взрослые курят и им никто ничего не говорит. Значит, курение является показателем «взрослости», а быть взрослым это очень круто.... </a:t>
            </a:r>
            <a:r>
              <a:rPr lang="ru-RU" dirty="0" smtClean="0">
                <a:latin typeface="Times New Roman" pitchFamily="18" charset="0"/>
                <a:cs typeface="Times New Roman" pitchFamily="18" charset="0"/>
              </a:rPr>
              <a:t>)</a:t>
            </a: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Причины детского курения</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b="1" dirty="0" smtClean="0">
                <a:solidFill>
                  <a:srgbClr val="FF0000"/>
                </a:solidFill>
                <a:latin typeface="Times New Roman" pitchFamily="18" charset="0"/>
                <a:cs typeface="Times New Roman" pitchFamily="18" charset="0"/>
              </a:rPr>
              <a:t>Давление со стороны сверстников </a:t>
            </a:r>
            <a:r>
              <a:rPr lang="ru-RU" dirty="0" smtClean="0">
                <a:latin typeface="Times New Roman" pitchFamily="18" charset="0"/>
                <a:cs typeface="Times New Roman" pitchFamily="18" charset="0"/>
              </a:rPr>
              <a:t>(Причиной, по которой подросток может начать курить, может стать давление со стороны сверстников. Если кто-то начал баловаться сигаретами, велика вероятность, что эта пагубная привычка распространится и на его друзей. Они просто начнут курить за компанию, чтобы быть, как все и не показаться слабее. Если кто-то откажется, то его могут запросто выставить из компании и начать издеваться. Ни один подросток не хочет быть в отвергнутым, поэтому и соглашается на предложенные условия....) </a:t>
            </a:r>
            <a:r>
              <a:rPr lang="ru-RU" dirty="0" smtClean="0"/>
              <a:t/>
            </a:r>
            <a:br>
              <a:rPr lang="ru-RU" dirty="0" smtClean="0"/>
            </a:br>
            <a:r>
              <a:rPr lang="ru-RU" dirty="0" smtClean="0"/>
              <a:t/>
            </a:r>
            <a:br>
              <a:rPr lang="ru-RU" dirty="0" smtClean="0"/>
            </a:br>
            <a:endParaRPr lang="ru-RU" dirty="0" smtClean="0"/>
          </a:p>
          <a:p>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Причины детского курения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pPr>
              <a:lnSpc>
                <a:spcPct val="120000"/>
              </a:lnSpc>
            </a:pPr>
            <a:r>
              <a:rPr lang="ru-RU" sz="7200" b="1" dirty="0" smtClean="0">
                <a:solidFill>
                  <a:srgbClr val="FF0000"/>
                </a:solidFill>
                <a:latin typeface="Times New Roman" pitchFamily="18" charset="0"/>
                <a:cs typeface="Times New Roman" pitchFamily="18" charset="0"/>
              </a:rPr>
              <a:t>Любопытство</a:t>
            </a:r>
            <a:r>
              <a:rPr lang="ru-RU" sz="7200" dirty="0" smtClean="0">
                <a:latin typeface="Times New Roman" pitchFamily="18" charset="0"/>
                <a:cs typeface="Times New Roman" pitchFamily="18" charset="0"/>
              </a:rPr>
              <a:t> </a:t>
            </a:r>
            <a:r>
              <a:rPr lang="ru-RU" sz="7200" dirty="0" smtClean="0">
                <a:latin typeface="Times New Roman" pitchFamily="18" charset="0"/>
                <a:cs typeface="Times New Roman" pitchFamily="18" charset="0"/>
              </a:rPr>
              <a:t>(Очень </a:t>
            </a:r>
            <a:r>
              <a:rPr lang="ru-RU" sz="7200" dirty="0" smtClean="0">
                <a:latin typeface="Times New Roman" pitchFamily="18" charset="0"/>
                <a:cs typeface="Times New Roman" pitchFamily="18" charset="0"/>
              </a:rPr>
              <a:t>многие подростки начинают курить из обыкновенного любопытства. Просто им интересно попробовать сигареты и почувствовать что-то новое. Хорошо, если ребенка просто стошнит и ему это не понравится, но большинство втягиваются и им впоследствии трудно отказаться от пагубной привычки. ... </a:t>
            </a:r>
            <a:endParaRPr lang="ru-RU" sz="7200" dirty="0" smtClean="0">
              <a:latin typeface="Times New Roman" pitchFamily="18" charset="0"/>
              <a:cs typeface="Times New Roman" pitchFamily="18" charset="0"/>
            </a:endParaRPr>
          </a:p>
          <a:p>
            <a:pPr>
              <a:lnSpc>
                <a:spcPct val="120000"/>
              </a:lnSpc>
            </a:pPr>
            <a:r>
              <a:rPr lang="ru-RU" sz="7200" b="1" dirty="0" smtClean="0">
                <a:solidFill>
                  <a:srgbClr val="FF0000"/>
                </a:solidFill>
                <a:latin typeface="Times New Roman" pitchFamily="18" charset="0"/>
                <a:cs typeface="Times New Roman" pitchFamily="18" charset="0"/>
              </a:rPr>
              <a:t>Нарушение запретов</a:t>
            </a:r>
            <a:r>
              <a:rPr lang="ru-RU" sz="7200" b="1" dirty="0" smtClean="0">
                <a:latin typeface="Times New Roman" pitchFamily="18" charset="0"/>
                <a:cs typeface="Times New Roman" pitchFamily="18" charset="0"/>
              </a:rPr>
              <a:t> </a:t>
            </a:r>
            <a:r>
              <a:rPr lang="ru-RU" sz="7200" dirty="0" smtClean="0">
                <a:latin typeface="Times New Roman" pitchFamily="18" charset="0"/>
                <a:cs typeface="Times New Roman" pitchFamily="18" charset="0"/>
              </a:rPr>
              <a:t>(В один день практически каждый подросток достигает возраста, когда вступают в конфликт с окружающими. Маленький человечек чувствует себя непонятым, поэтому старается доказать всему миру, что он прав, остальные ошибаются. Он начинает нарушать стереотипы, правила, запреты. Своим поведением пытается обратить на себя внимание. Подросток может не только начать курить, но и принимать наркотические вещества, слушать «тяжелую» музыку, одеваться вызывающе. Все это является проявлением бунта. Вот только далеко не каждому взрослому удается подавить его. Но этого делать и не нужно, следует объяснить ребенку, в чем он не прав и доказать на примере. Только в этом случае есть шанс быть услышанным)</a:t>
            </a: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Причины детского курения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TotalTime>
  <Words>713</Words>
  <Application>Microsoft Office PowerPoint</Application>
  <PresentationFormat>Экран (4:3)</PresentationFormat>
  <Paragraphs>43</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Arial</vt:lpstr>
      <vt:lpstr>Calibri</vt:lpstr>
      <vt:lpstr>Открытая</vt:lpstr>
      <vt:lpstr>Слайд 1</vt:lpstr>
      <vt:lpstr>Слайд 2</vt:lpstr>
      <vt:lpstr>Подростки и курение</vt:lpstr>
      <vt:lpstr>Подростки и курение</vt:lpstr>
      <vt:lpstr>Подростки и курение</vt:lpstr>
      <vt:lpstr>СТАДИИ ФОРМИРОВАНИЯ ТАБАЧНОЙ ЗАВИСИМОСТИ </vt:lpstr>
      <vt:lpstr>Причины детского курения</vt:lpstr>
      <vt:lpstr>Причины детского курения</vt:lpstr>
      <vt:lpstr>Причины детского курения</vt:lpstr>
      <vt:lpstr>Последствия курения у подростков </vt:lpstr>
      <vt:lpstr>Подростки и курение</vt:lpstr>
      <vt:lpstr>Как оградить подростка от никотиновой зависимости?</vt:lpstr>
      <vt:lpstr>Как оградить подростка от никотиновой зависимости?</vt:lpstr>
      <vt:lpstr>Слайд 14</vt:lpstr>
      <vt:lpstr>Как оградить подростка от никотиновой зависимости?</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Helen</dc:creator>
  <cp:lastModifiedBy>НАТАЛЬЯ</cp:lastModifiedBy>
  <cp:revision>9</cp:revision>
  <dcterms:created xsi:type="dcterms:W3CDTF">2011-11-04T09:35:23Z</dcterms:created>
  <dcterms:modified xsi:type="dcterms:W3CDTF">2017-11-28T07:09:25Z</dcterms:modified>
</cp:coreProperties>
</file>